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2" r:id="rId3"/>
    <p:sldId id="260" r:id="rId4"/>
    <p:sldId id="267" r:id="rId5"/>
    <p:sldId id="257" r:id="rId6"/>
    <p:sldId id="266" r:id="rId7"/>
    <p:sldId id="261" r:id="rId8"/>
    <p:sldId id="269" r:id="rId9"/>
    <p:sldId id="258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095" autoAdjust="0"/>
  </p:normalViewPr>
  <p:slideViewPr>
    <p:cSldViewPr snapToGrid="0">
      <p:cViewPr varScale="1">
        <p:scale>
          <a:sx n="64" d="100"/>
          <a:sy n="6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C163-91C6-42F6-B971-315ECFCF0499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745AD-4A8D-42FD-BB6F-2A231C1FC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45AD-4A8D-42FD-BB6F-2A231C1FC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45AD-4A8D-42FD-BB6F-2A231C1FC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1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45AD-4A8D-42FD-BB6F-2A231C1FC3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45AD-4A8D-42FD-BB6F-2A231C1FC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4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45AD-4A8D-42FD-BB6F-2A231C1FC3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10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45AD-4A8D-42FD-BB6F-2A231C1FC3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9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745AD-4A8D-42FD-BB6F-2A231C1FC3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1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1615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41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506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121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34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301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188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63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3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04D75-3C3B-4C77-9D9A-DA74E022BF2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D190492-5FD0-4633-82D5-4BA7D0EAD4E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27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zobASnovRc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9E8DE2-F9CB-71AD-ECA1-55B576F8D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2904066"/>
            <a:ext cx="9440034" cy="1049867"/>
          </a:xfrm>
        </p:spPr>
        <p:txBody>
          <a:bodyPr>
            <a:normAutofit/>
          </a:bodyPr>
          <a:lstStyle/>
          <a:p>
            <a:r>
              <a:rPr lang="en-US" sz="2000" dirty="0"/>
              <a:t>Northwestern EM ortho curriculum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83D74-C717-35AC-31AD-27B041BA30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Cervical Spine Precautions &amp; Cervical Collar Basics</a:t>
            </a:r>
          </a:p>
        </p:txBody>
      </p:sp>
    </p:spTree>
    <p:extLst>
      <p:ext uri="{BB962C8B-B14F-4D97-AF65-F5344CB8AC3E}">
        <p14:creationId xmlns:p14="http://schemas.microsoft.com/office/powerpoint/2010/main" val="320282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4AE1-CFF5-9C96-A539-BFC51B28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C-Collar Removal for Patient with Persistent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FD31-620E-0960-3731-4F7225B642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Persistent c-spine tenderness after negative imaging is a common issue in trauma patients</a:t>
            </a:r>
          </a:p>
          <a:p>
            <a:pPr lvl="1"/>
            <a:r>
              <a:rPr lang="en-US" dirty="0"/>
              <a:t>One study suggested a majority of patients </a:t>
            </a:r>
            <a:r>
              <a:rPr lang="en-US" u="sng" dirty="0"/>
              <a:t>without</a:t>
            </a:r>
            <a:r>
              <a:rPr lang="en-US" dirty="0"/>
              <a:t> reported head or neck trauma will have midline cervical spine tenderness</a:t>
            </a:r>
          </a:p>
          <a:p>
            <a:r>
              <a:rPr lang="en-US" dirty="0"/>
              <a:t>Recommendations for management in this patient population vary, with the majority of societies suggesting one of the following:</a:t>
            </a:r>
          </a:p>
          <a:p>
            <a:pPr lvl="1"/>
            <a:r>
              <a:rPr lang="en-US" dirty="0"/>
              <a:t>Obtain MRI cervical spine </a:t>
            </a:r>
          </a:p>
          <a:p>
            <a:pPr lvl="1"/>
            <a:r>
              <a:rPr lang="en-US" dirty="0"/>
              <a:t>Discharge patient in cervical collar and set up follow-up in two weeks</a:t>
            </a:r>
          </a:p>
          <a:p>
            <a:pPr lvl="1"/>
            <a:r>
              <a:rPr lang="en-US" dirty="0"/>
              <a:t>Clear cervical spine and remove collar if negative CT imaging, </a:t>
            </a:r>
            <a:r>
              <a:rPr lang="en-US" u="sng" dirty="0"/>
              <a:t>even with</a:t>
            </a:r>
            <a:r>
              <a:rPr lang="en-US" dirty="0"/>
              <a:t> persistent pain</a:t>
            </a:r>
          </a:p>
          <a:p>
            <a:r>
              <a:rPr lang="en-US" dirty="0"/>
              <a:t>Because of the lack of consensus in best clinical practice, nearly every trauma center has guidelines for management of these patients</a:t>
            </a:r>
          </a:p>
          <a:p>
            <a:pPr lvl="1"/>
            <a:r>
              <a:rPr lang="en-US" b="1" dirty="0"/>
              <a:t>Clinicians should consult their institutional guidelines </a:t>
            </a:r>
            <a:r>
              <a:rPr lang="en-US" dirty="0"/>
              <a:t>and use best clinical judgment in this patient population </a:t>
            </a: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8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68966-D541-E5B7-9E87-FD44D016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4850-C684-9D72-85FA-D568B638037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marR="0" indent="0">
              <a:buNone/>
            </a:pPr>
            <a:r>
              <a:rPr lang="en-US" sz="7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Sources:</a:t>
            </a:r>
          </a:p>
          <a:p>
            <a:pPr marL="0" marR="0"/>
            <a:r>
              <a:rPr lang="en-US" sz="7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Buck A, Colwell C. The Great C-Collar Debate. EM:RAP. https://www.emrap.org/episode/januaryhotsheet/thegreatccollar. Published January 1, 2017. Accessed December 13, 2022. </a:t>
            </a:r>
          </a:p>
          <a:p>
            <a:pPr marL="0"/>
            <a:r>
              <a:rPr lang="en-US" sz="750" dirty="0">
                <a:effectLst/>
              </a:rPr>
              <a:t>Cervical Spine Packet. Henry Mayo. https://www.henrymayo.com/. Published November 1, 2015. Accessed December 13, 2022. </a:t>
            </a:r>
            <a:endParaRPr lang="en-US" sz="7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Coffey F, Hewitt S, </a:t>
            </a: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Stiell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I, et al. Validation of the Canadian c-spine rule in the UK emergency department setting. </a:t>
            </a:r>
            <a:r>
              <a:rPr lang="en-US" sz="75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 J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2011;28(10):873-876. doi:10.1136/emj.2009.089508</a:t>
            </a:r>
            <a:endParaRPr lang="en-US" sz="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Deasy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C, Cameron P. Routine application of cervical collars--what is the evidence?. 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Injury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2011;42(9):841-842. doi:10.1016/j.injury.2011.06.191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Delaney JS, Al-Kashmiri A, </a:t>
            </a:r>
            <a:r>
              <a:rPr lang="en-US" sz="75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Alalshaikh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A, Al-</a:t>
            </a:r>
            <a:r>
              <a:rPr lang="en-US" sz="75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Ghafri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S, Saluja SS, Correa JA. Prevalence of midline cervical spine tenderness in the non-trauma population. </a:t>
            </a:r>
            <a:r>
              <a:rPr lang="en-US" sz="750" b="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Emerg</a:t>
            </a:r>
            <a:r>
              <a:rPr lang="en-US" sz="75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 J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2022;39(4):308-312. doi:10.1136/emermed-2021-211288</a:t>
            </a:r>
            <a:endParaRPr lang="en-US" sz="7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Hoffman JR, Mower WR, Wolfson AB, Todd KH, Zucker MI. Validity of a set of clinical criteria to rule out injury to the cervical spine in patients with blunt trauma. National Emergency X-Radiography Utilization Study Group [published correction appears in N </a:t>
            </a: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Med 2001 Feb 8;344(6):464]. 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75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Med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2000;343(2):94-99. doi:10.1056/NEJM200007133430203</a:t>
            </a:r>
            <a:endParaRPr lang="en-US" sz="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Kwan I, Bunn F, Roberts I. Spinal </a:t>
            </a: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immobilisation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trauma patients. 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Cochrane Database Syst Rev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2001;2001(2):CD002803. doi:10.1002/14651858.CD002803</a:t>
            </a:r>
            <a:endParaRPr lang="en-US" sz="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7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Orman R, Colwell C. Do we still need the C-collar? EM:RAP. https://www.emrap.org/episode/feb2016emrap/dowestillneed. Published February 6, 2016. Accessed December 13, 2022. </a:t>
            </a:r>
          </a:p>
          <a:p>
            <a:pPr marL="0" marR="0"/>
            <a:r>
              <a:rPr lang="en-US" sz="75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[Peer-Reviewed, Web Publication] Levine, D. Schmitz, Z. (2021, Oct 18). C-Spine. [NUEM Blog. Expert Commentary by Levine, M]. Retrieved from http://www.nuemblog.com/blog/cervical-spine-intubation</a:t>
            </a:r>
            <a:endParaRPr lang="en-US" sz="7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Stiell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IG, Clement CM, O'Connor A, et al. </a:t>
            </a: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Multicentre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prospective validation of use of the Canadian C-Spine Rule by triage nurses in the emergency department. 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CMAJ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2010;182(11):1173-1179. doi:10.1503/cmaj.091430</a:t>
            </a:r>
            <a:endParaRPr lang="en-US" sz="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Stiell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IG, Wells GA, </a:t>
            </a: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Vandemheen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KL, et al. The Canadian C-spine rule for radiography in alert and stable trauma patients. 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JAMA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2001;286(15):1841-1848. doi:10.1001/jama.286.15.1841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Tienpratarn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75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Yuksen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C, </a:t>
            </a:r>
            <a:r>
              <a:rPr lang="en-US" sz="75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Aramvanitch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K, et al. Success Rate of Endotracheal Intubation Using Inline Stabilization with and without Cervical Hard Collar; a Comparative Study. </a:t>
            </a:r>
            <a:r>
              <a:rPr lang="en-US" sz="75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Arch </a:t>
            </a:r>
            <a:r>
              <a:rPr lang="en-US" sz="750" b="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Acad</a:t>
            </a:r>
            <a:r>
              <a:rPr lang="en-US" sz="75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" b="0" i="1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Emerg</a:t>
            </a:r>
            <a:r>
              <a:rPr lang="en-US" sz="75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Med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2020;8(1):e81. Published 2020 Oct 10.</a:t>
            </a:r>
            <a:endParaRPr lang="en-US" sz="7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 J, </a:t>
            </a: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Jeanmonod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Agresti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D, Hamden K, </a:t>
            </a:r>
            <a:r>
              <a:rPr lang="en-US" sz="7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Jeanmonod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RK. Prospective Validation of Modified NEXUS Cervical Spine Injury Criteria in Low-risk Elderly Fall Patients. 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West J </a:t>
            </a:r>
            <a:r>
              <a:rPr lang="en-US" sz="75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2016;17(3):252-257. doi:10.5811/westjem.2016.3.29702</a:t>
            </a:r>
            <a:endParaRPr lang="en-US" sz="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Vaillancourt C, Charette M, Sinclair J, et al. Implementation of the Modified Canadian C-Spine Rule by Paramedics [published online ahead of print, 2022 Oct 31]. 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 </a:t>
            </a:r>
            <a:r>
              <a:rPr lang="en-US" sz="75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Emerg</a:t>
            </a:r>
            <a:r>
              <a:rPr lang="en-US" sz="7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</a:t>
            </a:r>
            <a:r>
              <a:rPr lang="en-US" sz="7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2022;S0196-0644(22)01030-7. doi:10.1016/j.annemergmed.2022.08.441</a:t>
            </a:r>
          </a:p>
          <a:p>
            <a:pPr marL="0">
              <a:spcBef>
                <a:spcPts val="0"/>
              </a:spcBef>
              <a:spcAft>
                <a:spcPts val="800"/>
              </a:spcAft>
            </a:pPr>
            <a:r>
              <a:rPr lang="en-US" sz="75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Velopulos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CG, Shihab HM, </a:t>
            </a:r>
            <a:r>
              <a:rPr lang="en-US" sz="750" b="0" i="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Lottenberg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L, et al. Prehospital spine immobilization/spinal motion restriction in penetrating trauma: A practice management guideline from the Eastern Association for the Surgery of Trauma (EAST). </a:t>
            </a:r>
            <a:r>
              <a:rPr lang="en-US" sz="750" b="0" i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 Trauma Acute Care Surg</a:t>
            </a:r>
            <a:r>
              <a:rPr lang="en-US" sz="75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2018;84(5):736-744. doi:10.1097/TA.0000000000001764</a:t>
            </a:r>
            <a:endParaRPr lang="en-US" sz="7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50" dirty="0">
                <a:latin typeface="BlinkMacSystemFont"/>
              </a:rPr>
              <a:t>Images and Videos:</a:t>
            </a:r>
          </a:p>
          <a:p>
            <a:r>
              <a:rPr lang="en-US" sz="750" dirty="0"/>
              <a:t>https://meditackits.com/products/ambu-perfit-ace-adjustable-collar?variant=42644348403965&amp;currency=USD&amp;utm_medium=product_sync&amp;utm_source=google&amp;utm_content=sag_organic&amp;utm_campaign=sag_organic&amp;gclid=CjwKCAiA-dCcBhBQEiwAeWidtd2NyM_Rk7KUuJE1djAr0hCt8uc5te8y1SvhCEn_XX8XuGYVHiCbUhoCgeoQAvD_BwE</a:t>
            </a:r>
          </a:p>
          <a:p>
            <a:r>
              <a:rPr lang="en-US" sz="750" dirty="0"/>
              <a:t>https://www.alimed.com/aspen-collars.html</a:t>
            </a:r>
          </a:p>
          <a:p>
            <a:r>
              <a:rPr lang="en-US" sz="750" dirty="0"/>
              <a:t>https://veteriankey.com/prehospital-immobilization/</a:t>
            </a:r>
          </a:p>
          <a:p>
            <a:r>
              <a:rPr lang="en-US" sz="750" dirty="0"/>
              <a:t>https://www.youtube.com/watch?v=tzobASnovRc</a:t>
            </a:r>
          </a:p>
          <a:p>
            <a:r>
              <a:rPr lang="en-US" sz="750" dirty="0"/>
              <a:t>https://clinical.stjohnwa.com.au/clinical-skills/trauma/spinal-precautions-immobilisation/log-roll</a:t>
            </a:r>
          </a:p>
          <a:p>
            <a:r>
              <a:rPr lang="en-US" sz="750" dirty="0"/>
              <a:t>https://www.mascip.co.uk/wp-content/uploads/2015/02/MASCIP-SIA-Guidelines-for-MH-Trainers.pdfd</a:t>
            </a:r>
          </a:p>
          <a:p>
            <a:r>
              <a:rPr lang="en-US" sz="750" dirty="0"/>
              <a:t>https://www.mdcalc.com/calc/696/canadian-c-spine-rule#use-cases</a:t>
            </a:r>
          </a:p>
          <a:p>
            <a:r>
              <a:rPr lang="en-US" sz="750" dirty="0"/>
              <a:t>https://www.mdcalc.com/calc/703/nexus-criteria-c-spine-imaging</a:t>
            </a:r>
          </a:p>
          <a:p>
            <a:r>
              <a:rPr lang="en-US" sz="750" b="0" i="0" u="sng" strike="noStrike" dirty="0">
                <a:solidFill>
                  <a:srgbClr val="0D0D0D"/>
                </a:solidFill>
                <a:effectLst/>
                <a:latin typeface="proxima-nova"/>
              </a:rPr>
              <a:t>https://doctorlib.info/pediatric/schafermeyers-pediatric-emergency-medicine/24.htm</a:t>
            </a:r>
            <a:endParaRPr lang="en-US" sz="750" dirty="0"/>
          </a:p>
          <a:p>
            <a:endParaRPr lang="en-US" sz="750" dirty="0"/>
          </a:p>
          <a:p>
            <a:endParaRPr lang="en-US" sz="750" dirty="0"/>
          </a:p>
          <a:p>
            <a:pPr marL="0" indent="0">
              <a:buNone/>
            </a:pPr>
            <a:endParaRPr lang="en-US" sz="750" dirty="0"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174464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F526-B39F-63B8-291C-273B383A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Cervical Collar (C-Collar)?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C36E2A-3AB3-FF1F-8AB9-FF4694F8317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641219"/>
            <a:ext cx="9512332" cy="4572000"/>
          </a:xfrm>
        </p:spPr>
        <p:txBody>
          <a:bodyPr>
            <a:normAutofit/>
          </a:bodyPr>
          <a:lstStyle/>
          <a:p>
            <a:r>
              <a:rPr lang="en-US" sz="2400" dirty="0"/>
              <a:t>A medical device worn around the neck to support and immobilize the cervical spine</a:t>
            </a:r>
          </a:p>
          <a:p>
            <a:pPr lvl="1"/>
            <a:r>
              <a:rPr lang="en-US" sz="2000" dirty="0"/>
              <a:t>Also known as a “neck brace”</a:t>
            </a:r>
          </a:p>
          <a:p>
            <a:pPr lvl="1"/>
            <a:r>
              <a:rPr lang="en-US" sz="2000" dirty="0"/>
              <a:t>Frequently worn after trauma, surgery, or for acute pain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23A8AC-39B3-E260-5BFC-83B9EC699DF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08743" y="3224463"/>
            <a:ext cx="9305925" cy="28745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/>
              <a:t>Examples:</a:t>
            </a:r>
          </a:p>
          <a:p>
            <a:r>
              <a:rPr lang="en-US" sz="2400" dirty="0"/>
              <a:t>Semi-rigid “trauma” collar</a:t>
            </a:r>
          </a:p>
          <a:p>
            <a:pPr lvl="1"/>
            <a:r>
              <a:rPr lang="en-US" sz="1900" dirty="0"/>
              <a:t>Inexpensive (~$10), common, easily adjustable</a:t>
            </a:r>
          </a:p>
          <a:p>
            <a:pPr lvl="1"/>
            <a:r>
              <a:rPr lang="en-US" sz="1900" dirty="0"/>
              <a:t>Common brand names: </a:t>
            </a:r>
            <a:r>
              <a:rPr lang="en-US" sz="1900" dirty="0" err="1"/>
              <a:t>Ambu</a:t>
            </a:r>
            <a:r>
              <a:rPr lang="en-US" sz="1900" dirty="0"/>
              <a:t>, Laerdal</a:t>
            </a:r>
          </a:p>
          <a:p>
            <a:r>
              <a:rPr lang="en-US" sz="2400" dirty="0"/>
              <a:t>Cushioned, sizable cervical collar</a:t>
            </a:r>
          </a:p>
          <a:p>
            <a:pPr lvl="1"/>
            <a:r>
              <a:rPr lang="en-US" sz="1900" dirty="0"/>
              <a:t>Increased comfort and lower risk of skin breakdown with long-term wear, multiple sizes, costlier (~$50-100)</a:t>
            </a:r>
          </a:p>
          <a:p>
            <a:pPr lvl="1"/>
            <a:r>
              <a:rPr lang="en-US" sz="1900" dirty="0"/>
              <a:t>Common brand names: Aspen Vista, </a:t>
            </a:r>
            <a:r>
              <a:rPr lang="en-US" sz="1900" dirty="0" err="1"/>
              <a:t>Ossur</a:t>
            </a:r>
            <a:r>
              <a:rPr lang="en-US" sz="1900" dirty="0"/>
              <a:t> Miami J</a:t>
            </a:r>
          </a:p>
          <a:p>
            <a:r>
              <a:rPr lang="en-US" sz="2400" dirty="0"/>
              <a:t>Soft collar</a:t>
            </a:r>
          </a:p>
          <a:p>
            <a:pPr lvl="1"/>
            <a:r>
              <a:rPr lang="en-US" sz="1900" dirty="0"/>
              <a:t>Not an immobilization device</a:t>
            </a:r>
          </a:p>
          <a:p>
            <a:pPr lvl="1"/>
            <a:r>
              <a:rPr lang="en-US" sz="1900" dirty="0"/>
              <a:t>For patient comfort, avoid long-term use to avoid worsening stiffness &amp; muscle atrophy</a:t>
            </a:r>
          </a:p>
          <a:p>
            <a:endParaRPr lang="en-US" dirty="0"/>
          </a:p>
        </p:txBody>
      </p:sp>
      <p:pic>
        <p:nvPicPr>
          <p:cNvPr id="1026" name="Picture 2" descr="Aspen® Cervical Collar">
            <a:extLst>
              <a:ext uri="{FF2B5EF4-FFF2-40B4-BE49-F238E27FC236}">
                <a16:creationId xmlns:a16="http://schemas.microsoft.com/office/drawing/2014/main" id="{0FC9C3E1-B639-4563-AD5E-8BE4ECF83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r="27126"/>
          <a:stretch/>
        </p:blipFill>
        <p:spPr bwMode="auto">
          <a:xfrm>
            <a:off x="10079332" y="3039533"/>
            <a:ext cx="1503925" cy="17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681340B-92D7-BE0D-B7F7-99CA2E3F4FFF}"/>
              </a:ext>
            </a:extLst>
          </p:cNvPr>
          <p:cNvGrpSpPr/>
          <p:nvPr/>
        </p:nvGrpSpPr>
        <p:grpSpPr>
          <a:xfrm>
            <a:off x="10079332" y="1535608"/>
            <a:ext cx="1503925" cy="1503925"/>
            <a:chOff x="10151781" y="3099713"/>
            <a:chExt cx="1503925" cy="1503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0B44E1-39DF-B0BE-640E-FB152AA03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51781" y="3099713"/>
              <a:ext cx="1503925" cy="1503925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A48C6C3-8322-94C8-3076-8960F1199868}"/>
                </a:ext>
              </a:extLst>
            </p:cNvPr>
            <p:cNvSpPr/>
            <p:nvPr/>
          </p:nvSpPr>
          <p:spPr>
            <a:xfrm>
              <a:off x="10517215" y="3611301"/>
              <a:ext cx="200328" cy="656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Neck Collar Shaped | Soft Neck Collars | Products | Allard International">
            <a:extLst>
              <a:ext uri="{FF2B5EF4-FFF2-40B4-BE49-F238E27FC236}">
                <a16:creationId xmlns:a16="http://schemas.microsoft.com/office/drawing/2014/main" id="{C89A1F98-8532-FB58-A7AB-36EBA24E0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9" t="43082" r="19579"/>
          <a:stretch/>
        </p:blipFill>
        <p:spPr bwMode="auto">
          <a:xfrm>
            <a:off x="10079331" y="4795160"/>
            <a:ext cx="1503926" cy="13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59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BBB4-7AAC-0CBA-AA0A-871C87AD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Considerations for C-Collar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22BCF-5CD2-8CD0-584A-2305C27B32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683459"/>
            <a:ext cx="11338560" cy="4945941"/>
          </a:xfrm>
        </p:spPr>
        <p:txBody>
          <a:bodyPr>
            <a:normAutofit/>
          </a:bodyPr>
          <a:lstStyle/>
          <a:p>
            <a:r>
              <a:rPr lang="en-US" sz="2900" b="1" dirty="0"/>
              <a:t>Trauma</a:t>
            </a:r>
          </a:p>
          <a:p>
            <a:pPr lvl="1"/>
            <a:r>
              <a:rPr lang="en-US" sz="2100" b="1" dirty="0"/>
              <a:t>Not </a:t>
            </a:r>
            <a:r>
              <a:rPr lang="en-US" sz="2100" dirty="0"/>
              <a:t>routinely</a:t>
            </a:r>
            <a:r>
              <a:rPr lang="en-US" sz="2100" b="1" dirty="0"/>
              <a:t> </a:t>
            </a:r>
            <a:r>
              <a:rPr lang="en-US" sz="2100" dirty="0"/>
              <a:t>recommended for </a:t>
            </a:r>
            <a:r>
              <a:rPr lang="en-US" sz="2100" u="sng" dirty="0"/>
              <a:t>neurologically intact</a:t>
            </a:r>
            <a:r>
              <a:rPr lang="en-US" sz="2100" dirty="0"/>
              <a:t> patients with penetrating trauma</a:t>
            </a:r>
          </a:p>
          <a:p>
            <a:pPr lvl="1"/>
            <a:r>
              <a:rPr lang="en-US" sz="2100" dirty="0"/>
              <a:t>Currently recommended for </a:t>
            </a:r>
            <a:r>
              <a:rPr lang="en-US" sz="2100" b="1" dirty="0"/>
              <a:t>some </a:t>
            </a:r>
            <a:r>
              <a:rPr lang="en-US" sz="2100" dirty="0"/>
              <a:t>patients with blunt traumatic injury</a:t>
            </a:r>
          </a:p>
          <a:p>
            <a:r>
              <a:rPr lang="en-US" dirty="0"/>
              <a:t>Emergency Medical Services (EMS) will likely place a c-collar +/- rigid backboard on any patient presenting immediately after a blunt traumatic injury with significant mechanism</a:t>
            </a:r>
          </a:p>
          <a:p>
            <a:pPr lvl="1"/>
            <a:r>
              <a:rPr lang="en-US" sz="2100" dirty="0"/>
              <a:t>Rigid backboards are for</a:t>
            </a:r>
            <a:r>
              <a:rPr lang="en-US" sz="2100" b="1" dirty="0"/>
              <a:t> transport only </a:t>
            </a:r>
            <a:r>
              <a:rPr lang="en-US" sz="2100" dirty="0"/>
              <a:t>and should be removed on arrival to the ED</a:t>
            </a:r>
          </a:p>
          <a:p>
            <a:pPr lvl="2"/>
            <a:r>
              <a:rPr lang="en-US" dirty="0"/>
              <a:t>Cause discomfort and can lead to skin breakdown fairly quickly if not removed</a:t>
            </a:r>
          </a:p>
          <a:p>
            <a:pPr lvl="1"/>
            <a:r>
              <a:rPr lang="en-US" sz="2100" dirty="0"/>
              <a:t>Additional items also used by EMS, such as tape and blocks around the head and neck, can be also be removed by clinicians in ED</a:t>
            </a:r>
          </a:p>
        </p:txBody>
      </p:sp>
    </p:spTree>
    <p:extLst>
      <p:ext uri="{BB962C8B-B14F-4D97-AF65-F5344CB8AC3E}">
        <p14:creationId xmlns:p14="http://schemas.microsoft.com/office/powerpoint/2010/main" val="262796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FC7F-5299-E9A8-A408-1F3BBAF6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C-Collar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267A0-0D68-FA6C-7855-CB53B8ED09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Best practices and indications for c-collar placement on individual patients are debated and require best judgment by a trained clinician based on the clinical situation</a:t>
            </a:r>
          </a:p>
          <a:p>
            <a:r>
              <a:rPr lang="en-US" dirty="0"/>
              <a:t>In general, if a c-collar is not placed in the field or a patient is brought in by private vehicle, a clinician should </a:t>
            </a:r>
            <a:r>
              <a:rPr lang="en-US" u="sng" dirty="0"/>
              <a:t>use</a:t>
            </a:r>
            <a:r>
              <a:rPr lang="en-US" b="1" u="sng" dirty="0"/>
              <a:t> </a:t>
            </a:r>
            <a:r>
              <a:rPr lang="en-US" u="sng" dirty="0"/>
              <a:t>clinical judgment and consider applying to the following patient populations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Patients with a neurologic deficit on exam</a:t>
            </a:r>
          </a:p>
          <a:p>
            <a:pPr lvl="1"/>
            <a:r>
              <a:rPr lang="en-US" dirty="0"/>
              <a:t>Patients suffering from blunt trauma </a:t>
            </a:r>
            <a:r>
              <a:rPr lang="en-US" u="sng" dirty="0"/>
              <a:t>and with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Unstable vitals signs</a:t>
            </a:r>
          </a:p>
          <a:p>
            <a:pPr lvl="2"/>
            <a:r>
              <a:rPr lang="en-US" dirty="0"/>
              <a:t>Altered mental status (</a:t>
            </a:r>
            <a:r>
              <a:rPr lang="en-US" dirty="0">
                <a:latin typeface="+mj-lt"/>
              </a:rPr>
              <a:t>GCS </a:t>
            </a:r>
            <a:r>
              <a:rPr lang="en-US" b="0" i="0" dirty="0">
                <a:effectLst/>
                <a:latin typeface="+mj-lt"/>
              </a:rPr>
              <a:t>≤ 14)</a:t>
            </a:r>
            <a:endParaRPr lang="en-US" dirty="0">
              <a:latin typeface="+mj-lt"/>
            </a:endParaRPr>
          </a:p>
          <a:p>
            <a:pPr lvl="2"/>
            <a:r>
              <a:rPr lang="en-US" dirty="0"/>
              <a:t>Evidence of facial or neck injuries </a:t>
            </a:r>
          </a:p>
          <a:p>
            <a:pPr lvl="2"/>
            <a:r>
              <a:rPr lang="en-US" dirty="0"/>
              <a:t>Significant neck pain</a:t>
            </a:r>
          </a:p>
          <a:p>
            <a:pPr lvl="2"/>
            <a:r>
              <a:rPr lang="en-US" dirty="0"/>
              <a:t>Inability to complete neurologic exam based on patient factors (intoxication, altered mental status)</a:t>
            </a:r>
          </a:p>
          <a:p>
            <a:pPr lvl="2"/>
            <a:r>
              <a:rPr lang="en-US" dirty="0"/>
              <a:t>Advanced age or frailty (as determined by physician discretion)</a:t>
            </a:r>
          </a:p>
          <a:p>
            <a:r>
              <a:rPr lang="en-US" dirty="0"/>
              <a:t>Patients who arrive ambulatory, neurologically intact, without c-collar in place, or those who have delayed presentations after traumatic injury are </a:t>
            </a:r>
            <a:r>
              <a:rPr lang="en-US" u="sng" dirty="0"/>
              <a:t>unlikely to benefit</a:t>
            </a:r>
            <a:r>
              <a:rPr lang="en-US" b="1" dirty="0"/>
              <a:t> </a:t>
            </a:r>
            <a:r>
              <a:rPr lang="en-US" dirty="0"/>
              <a:t>from c-collar 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6AC3-8ECB-F796-B667-DF67B2AD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for C-Collar Placement</a:t>
            </a:r>
          </a:p>
        </p:txBody>
      </p:sp>
      <p:pic>
        <p:nvPicPr>
          <p:cNvPr id="4" name="Online Media 3" title="Fitting a Cervical Collar">
            <a:hlinkClick r:id="" action="ppaction://media"/>
            <a:extLst>
              <a:ext uri="{FF2B5EF4-FFF2-40B4-BE49-F238E27FC236}">
                <a16:creationId xmlns:a16="http://schemas.microsoft.com/office/drawing/2014/main" id="{76498F08-458B-DE45-20DE-4D10E7F99273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8200" y="2701925"/>
            <a:ext cx="4624388" cy="260191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92C328-1EF9-C398-0C59-9CD043CCACBA}"/>
              </a:ext>
            </a:extLst>
          </p:cNvPr>
          <p:cNvGrpSpPr/>
          <p:nvPr/>
        </p:nvGrpSpPr>
        <p:grpSpPr>
          <a:xfrm>
            <a:off x="6026426" y="1480930"/>
            <a:ext cx="5951174" cy="4875660"/>
            <a:chOff x="5905620" y="1690688"/>
            <a:chExt cx="6191250" cy="4886325"/>
          </a:xfrm>
        </p:grpSpPr>
        <p:pic>
          <p:nvPicPr>
            <p:cNvPr id="1026" name="Picture 2" descr="Prehospital Immobilization | Veterian Key">
              <a:extLst>
                <a:ext uri="{FF2B5EF4-FFF2-40B4-BE49-F238E27FC236}">
                  <a16:creationId xmlns:a16="http://schemas.microsoft.com/office/drawing/2014/main" id="{9F2917C8-2035-F457-1FD4-4BF6CB4CD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620" y="1690688"/>
              <a:ext cx="6191250" cy="488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BF82EFA-74F5-4162-AE62-FD9E97342961}"/>
                </a:ext>
              </a:extLst>
            </p:cNvPr>
            <p:cNvSpPr/>
            <p:nvPr/>
          </p:nvSpPr>
          <p:spPr>
            <a:xfrm>
              <a:off x="6898511" y="2701925"/>
              <a:ext cx="509286" cy="191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807BC5-671D-4777-2534-75BE24203064}"/>
                </a:ext>
              </a:extLst>
            </p:cNvPr>
            <p:cNvSpPr/>
            <p:nvPr/>
          </p:nvSpPr>
          <p:spPr>
            <a:xfrm>
              <a:off x="8740153" y="2701925"/>
              <a:ext cx="509286" cy="191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1F857F-AB43-3BAD-C2B5-C786D52371C4}"/>
                </a:ext>
              </a:extLst>
            </p:cNvPr>
            <p:cNvSpPr/>
            <p:nvPr/>
          </p:nvSpPr>
          <p:spPr>
            <a:xfrm>
              <a:off x="10685362" y="2701925"/>
              <a:ext cx="509286" cy="191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D9EF92-6F3B-A3C6-AFE2-0D10867E482D}"/>
                </a:ext>
              </a:extLst>
            </p:cNvPr>
            <p:cNvSpPr/>
            <p:nvPr/>
          </p:nvSpPr>
          <p:spPr>
            <a:xfrm>
              <a:off x="6898511" y="5071439"/>
              <a:ext cx="509286" cy="191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8CB532-E74B-D73F-FD32-B14DA08D8217}"/>
                </a:ext>
              </a:extLst>
            </p:cNvPr>
            <p:cNvSpPr/>
            <p:nvPr/>
          </p:nvSpPr>
          <p:spPr>
            <a:xfrm>
              <a:off x="8746602" y="5071439"/>
              <a:ext cx="509286" cy="191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392B3E-9F0C-36B3-AC34-3B138A4B9CBE}"/>
                </a:ext>
              </a:extLst>
            </p:cNvPr>
            <p:cNvSpPr/>
            <p:nvPr/>
          </p:nvSpPr>
          <p:spPr>
            <a:xfrm>
              <a:off x="10685362" y="5071439"/>
              <a:ext cx="509286" cy="191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89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3B2B-96AD-A4F7-7F97-26C19DE0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for C-Collar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FE91D-C0B6-F947-DED5-EE8EE0A24A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If possible, have </a:t>
            </a:r>
            <a:r>
              <a:rPr lang="en-US" b="1" dirty="0"/>
              <a:t>two clinicians available for placement </a:t>
            </a:r>
            <a:r>
              <a:rPr lang="en-US" dirty="0"/>
              <a:t>– one to hold in-line stabilization of the cervical spine and one to apply the collar</a:t>
            </a:r>
          </a:p>
          <a:p>
            <a:r>
              <a:rPr lang="en-US" dirty="0"/>
              <a:t>Patient will be lying flat on a bed and/or board</a:t>
            </a:r>
          </a:p>
          <a:p>
            <a:r>
              <a:rPr lang="en-US" dirty="0"/>
              <a:t>If an adjustable collar is used, the most inferior portion of the collar should lie flush with the upper chest and the most superior portion will be tight against the chin</a:t>
            </a:r>
          </a:p>
          <a:p>
            <a:r>
              <a:rPr lang="en-US" b="1" dirty="0"/>
              <a:t>Instruct patient not to move their head</a:t>
            </a:r>
          </a:p>
          <a:p>
            <a:r>
              <a:rPr lang="en-US" dirty="0"/>
              <a:t>Press down on the cushioning of the bed on one side of the patient’s neck</a:t>
            </a:r>
          </a:p>
          <a:p>
            <a:r>
              <a:rPr lang="en-US" dirty="0"/>
              <a:t>Use the space created to slide through the posterior flap of the c-collar</a:t>
            </a:r>
          </a:p>
          <a:p>
            <a:r>
              <a:rPr lang="en-US" b="1" dirty="0"/>
              <a:t>Flip out the chin rest </a:t>
            </a:r>
            <a:r>
              <a:rPr lang="en-US" dirty="0"/>
              <a:t>and bend the anterior flap of the c-collar around the patient’s neck – this step is frequently forgotten, resulting in the collar digging into the patient’s chin</a:t>
            </a:r>
          </a:p>
          <a:p>
            <a:r>
              <a:rPr lang="en-US" dirty="0"/>
              <a:t>Tighten the Velcro strap for snug fit</a:t>
            </a:r>
          </a:p>
        </p:txBody>
      </p:sp>
    </p:spTree>
    <p:extLst>
      <p:ext uri="{BB962C8B-B14F-4D97-AF65-F5344CB8AC3E}">
        <p14:creationId xmlns:p14="http://schemas.microsoft.com/office/powerpoint/2010/main" val="210154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4018-F593-4EBD-8A73-930AB732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Mobility for a Patient with Suspected Cervical Spine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E9B-964B-6101-9D7B-6F3B1FED3E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670574"/>
            <a:ext cx="6592439" cy="4670709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Have at least three people available to assist</a:t>
            </a:r>
          </a:p>
          <a:p>
            <a:r>
              <a:rPr lang="en-US" sz="3200" dirty="0"/>
              <a:t>Instruct patient not to move</a:t>
            </a:r>
          </a:p>
          <a:p>
            <a:r>
              <a:rPr lang="en-US" sz="3200" dirty="0"/>
              <a:t>Have trained clinician hold inline immobilization of the cervical spine</a:t>
            </a:r>
          </a:p>
          <a:p>
            <a:pPr lvl="1"/>
            <a:r>
              <a:rPr lang="en-US" sz="2700" dirty="0"/>
              <a:t>Recommendation: Person at head of bed, who is holding inline stabilization, should count out loud (“1,2,3”) to help coordinate synchronized log roll and patient transfer</a:t>
            </a:r>
          </a:p>
          <a:p>
            <a:r>
              <a:rPr lang="en-US" sz="3200" dirty="0"/>
              <a:t>Have two additional clinicians turn the patient utilizing log roll technique</a:t>
            </a:r>
          </a:p>
          <a:p>
            <a:pPr lvl="1"/>
            <a:r>
              <a:rPr lang="en-US" sz="2700" dirty="0"/>
              <a:t>Hard backboard can be removed when patient is on their side</a:t>
            </a:r>
          </a:p>
          <a:p>
            <a:pPr lvl="1"/>
            <a:r>
              <a:rPr lang="en-US" sz="2700" dirty="0"/>
              <a:t>Patients often feel like they are “falling” when board is removed, warn them of this ahead of time</a:t>
            </a:r>
          </a:p>
          <a:p>
            <a:pPr lvl="1"/>
            <a:r>
              <a:rPr lang="en-US" sz="2700" dirty="0"/>
              <a:t>During a trauma workup/secondary survey, this technique can be used to facilitate examination of the back and palpation of the thoracic and lumbar spine</a:t>
            </a:r>
          </a:p>
          <a:p>
            <a:r>
              <a:rPr lang="en-US" sz="3300" dirty="0"/>
              <a:t>Place patient on a flexible backboard for transfers, remove once transfer is complete</a:t>
            </a:r>
          </a:p>
          <a:p>
            <a:r>
              <a:rPr lang="en-US" sz="3200" dirty="0"/>
              <a:t>Return patient to lying position with synchronized, slow lowering</a:t>
            </a:r>
          </a:p>
          <a:p>
            <a:pPr lvl="1"/>
            <a:r>
              <a:rPr lang="en-US" sz="2700" dirty="0"/>
              <a:t>Head of bed can again count out load to coordinate this movement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FB9AD7-19A2-9FB3-D040-0497B7485FC3}"/>
              </a:ext>
            </a:extLst>
          </p:cNvPr>
          <p:cNvGrpSpPr/>
          <p:nvPr/>
        </p:nvGrpSpPr>
        <p:grpSpPr>
          <a:xfrm>
            <a:off x="6816023" y="1545428"/>
            <a:ext cx="4409112" cy="2198656"/>
            <a:chOff x="6816023" y="1545428"/>
            <a:chExt cx="4409112" cy="2198656"/>
          </a:xfrm>
        </p:grpSpPr>
        <p:pic>
          <p:nvPicPr>
            <p:cNvPr id="2050" name="Picture 2" descr="LogRoll2">
              <a:extLst>
                <a:ext uri="{FF2B5EF4-FFF2-40B4-BE49-F238E27FC236}">
                  <a16:creationId xmlns:a16="http://schemas.microsoft.com/office/drawing/2014/main" id="{8C88ED76-1E6C-96B1-7603-F09D89FEB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023" y="1545428"/>
              <a:ext cx="4409112" cy="207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7B349C-F63B-71A4-307C-AF23DDEF40D9}"/>
                </a:ext>
              </a:extLst>
            </p:cNvPr>
            <p:cNvSpPr txBox="1"/>
            <p:nvPr/>
          </p:nvSpPr>
          <p:spPr>
            <a:xfrm>
              <a:off x="8289233" y="3497863"/>
              <a:ext cx="1222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Log roll technique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CAB8F5-C7E6-EE8A-43FC-00DFF71F2229}"/>
                </a:ext>
              </a:extLst>
            </p:cNvPr>
            <p:cNvSpPr/>
            <p:nvPr/>
          </p:nvSpPr>
          <p:spPr>
            <a:xfrm>
              <a:off x="7682948" y="1825625"/>
              <a:ext cx="318052" cy="771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2EBCDE-C934-029C-91E0-E3251A9BD82D}"/>
                </a:ext>
              </a:extLst>
            </p:cNvPr>
            <p:cNvSpPr/>
            <p:nvPr/>
          </p:nvSpPr>
          <p:spPr>
            <a:xfrm>
              <a:off x="8702526" y="1864224"/>
              <a:ext cx="318052" cy="771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43BB17-6DB2-A17E-EE82-D427ABA065C9}"/>
                </a:ext>
              </a:extLst>
            </p:cNvPr>
            <p:cNvSpPr/>
            <p:nvPr/>
          </p:nvSpPr>
          <p:spPr>
            <a:xfrm>
              <a:off x="9790422" y="2182676"/>
              <a:ext cx="318052" cy="771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FCFFDF-7395-FBEF-EF12-0C6752F5FB4B}"/>
              </a:ext>
            </a:extLst>
          </p:cNvPr>
          <p:cNvGrpSpPr/>
          <p:nvPr/>
        </p:nvGrpSpPr>
        <p:grpSpPr>
          <a:xfrm>
            <a:off x="6994777" y="3846029"/>
            <a:ext cx="4051603" cy="2498429"/>
            <a:chOff x="6994777" y="3846029"/>
            <a:chExt cx="4051603" cy="2498429"/>
          </a:xfrm>
        </p:grpSpPr>
        <p:pic>
          <p:nvPicPr>
            <p:cNvPr id="4" name="Picture 2" descr="MOVING AND HANDLING PATIENTS WITH ACTUAL OR SUSPECTED SPINAL CORD INJURIES  (SCI)">
              <a:extLst>
                <a:ext uri="{FF2B5EF4-FFF2-40B4-BE49-F238E27FC236}">
                  <a16:creationId xmlns:a16="http://schemas.microsoft.com/office/drawing/2014/main" id="{35A992A0-FEBC-6B2F-6BE0-DBDBDE168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4777" y="3846029"/>
              <a:ext cx="4051603" cy="226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978DA3-99B5-B53B-5050-F38BC4E1B1CB}"/>
                </a:ext>
              </a:extLst>
            </p:cNvPr>
            <p:cNvSpPr txBox="1"/>
            <p:nvPr/>
          </p:nvSpPr>
          <p:spPr>
            <a:xfrm>
              <a:off x="8200600" y="6098237"/>
              <a:ext cx="163995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Transfer using backboard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4F77A6-30D1-A22D-7D30-3F65B42778DB}"/>
                </a:ext>
              </a:extLst>
            </p:cNvPr>
            <p:cNvSpPr/>
            <p:nvPr/>
          </p:nvSpPr>
          <p:spPr>
            <a:xfrm>
              <a:off x="7638708" y="4256173"/>
              <a:ext cx="207203" cy="61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675380-0B34-C595-FD9C-E66B59060ED7}"/>
                </a:ext>
              </a:extLst>
            </p:cNvPr>
            <p:cNvSpPr/>
            <p:nvPr/>
          </p:nvSpPr>
          <p:spPr>
            <a:xfrm>
              <a:off x="8042119" y="4129919"/>
              <a:ext cx="207203" cy="61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E6B49FF-060A-CDC5-7756-F552C47B6997}"/>
                </a:ext>
              </a:extLst>
            </p:cNvPr>
            <p:cNvSpPr/>
            <p:nvPr/>
          </p:nvSpPr>
          <p:spPr>
            <a:xfrm>
              <a:off x="9089461" y="4068690"/>
              <a:ext cx="207203" cy="61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745A6A-DF8A-C3A9-FF08-1D6B4ED6C952}"/>
                </a:ext>
              </a:extLst>
            </p:cNvPr>
            <p:cNvSpPr/>
            <p:nvPr/>
          </p:nvSpPr>
          <p:spPr>
            <a:xfrm>
              <a:off x="9949448" y="4191148"/>
              <a:ext cx="207203" cy="612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528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D104-5EE7-1EEB-6ACA-5D92830D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C-Spine Stabilization during Intubation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86D8-9F9F-4F75-3C72-538B5D4E8AD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2320842"/>
          </a:xfrm>
        </p:spPr>
        <p:txBody>
          <a:bodyPr>
            <a:normAutofit/>
          </a:bodyPr>
          <a:lstStyle/>
          <a:p>
            <a:r>
              <a:rPr lang="en-US" sz="2000" dirty="0"/>
              <a:t>The first step in management of trauma patients is assessing and securing their airway</a:t>
            </a:r>
          </a:p>
          <a:p>
            <a:pPr lvl="1"/>
            <a:r>
              <a:rPr lang="en-US" sz="1800" dirty="0"/>
              <a:t>This may require endotracheal intubation</a:t>
            </a:r>
          </a:p>
          <a:p>
            <a:r>
              <a:rPr lang="en-US" sz="2000" dirty="0"/>
              <a:t>Studies have shown that it is more difficult to successfully intubate a patient wearing a rigid c-collar</a:t>
            </a:r>
          </a:p>
        </p:txBody>
      </p:sp>
      <p:pic>
        <p:nvPicPr>
          <p:cNvPr id="1026" name="Picture 2" descr="(photo from Strange and Schafermeyer's Pediatric Emergency Medicine, 4th edition) (3)">
            <a:extLst>
              <a:ext uri="{FF2B5EF4-FFF2-40B4-BE49-F238E27FC236}">
                <a16:creationId xmlns:a16="http://schemas.microsoft.com/office/drawing/2014/main" id="{7EF4124C-03A8-0F6B-943B-DA88D5F58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19" y="3161416"/>
            <a:ext cx="5220432" cy="245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5EF05-3D88-DBB4-4E16-6DE962991974}"/>
              </a:ext>
            </a:extLst>
          </p:cNvPr>
          <p:cNvSpPr txBox="1"/>
          <p:nvPr/>
        </p:nvSpPr>
        <p:spPr>
          <a:xfrm>
            <a:off x="402336" y="2957153"/>
            <a:ext cx="6118128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Removal of the c-collar and ma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nual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in-line stabilization (MILS) is recommended </a:t>
            </a:r>
            <a:r>
              <a:rPr lang="en-US" sz="2000" dirty="0">
                <a:solidFill>
                  <a:prstClr val="black"/>
                </a:solidFill>
                <a:latin typeface="Georgia"/>
              </a:rPr>
              <a:t>to increase chance of successful intubation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There are two most common techniques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Georgia"/>
              </a:rPr>
              <a:t>Both require a second clinician, who: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  <a:tabLst/>
              <a:defRPr/>
            </a:pPr>
            <a:r>
              <a:rPr lang="en-US" dirty="0">
                <a:solidFill>
                  <a:srgbClr val="646B86"/>
                </a:solidFill>
                <a:latin typeface="Georgia"/>
              </a:rPr>
              <a:t>Crouches next to the patient and intubating clinician, holding the occiput on both sides of the head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B400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Stands facing the intubating clinician, holding forearms against the patient’s chest with fingers extending to both sides of the head</a:t>
            </a:r>
            <a:endParaRPr lang="en-US" sz="2700" dirty="0">
              <a:solidFill>
                <a:prstClr val="black"/>
              </a:solidFill>
              <a:latin typeface="Georgi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2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6B880-879C-82C0-6BAE-3BCA2AC7A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Cervical Spine Clearance and C-Collar Removal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6932-3DC1-AB46-EE41-0E7DA61E62A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10822" y="1690378"/>
            <a:ext cx="3882500" cy="45862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How?</a:t>
            </a:r>
          </a:p>
          <a:p>
            <a:pPr lvl="1"/>
            <a:r>
              <a:rPr lang="en-US" dirty="0"/>
              <a:t>Use clinical decision rules</a:t>
            </a:r>
          </a:p>
          <a:p>
            <a:pPr lvl="2"/>
            <a:r>
              <a:rPr lang="en-US" dirty="0"/>
              <a:t>Canadian C-Spine Rule (CCR)</a:t>
            </a:r>
          </a:p>
          <a:p>
            <a:pPr lvl="2"/>
            <a:r>
              <a:rPr lang="en-US" dirty="0"/>
              <a:t>NEXUS</a:t>
            </a:r>
          </a:p>
          <a:p>
            <a:pPr lvl="1"/>
            <a:r>
              <a:rPr lang="en-US" dirty="0"/>
              <a:t>Obtain imaging, if necessary</a:t>
            </a:r>
          </a:p>
          <a:p>
            <a:pPr lvl="2"/>
            <a:r>
              <a:rPr lang="en-US" dirty="0"/>
              <a:t>CT cervical spine without contrast</a:t>
            </a:r>
          </a:p>
          <a:p>
            <a:pPr lvl="1"/>
            <a:r>
              <a:rPr lang="en-US" dirty="0"/>
              <a:t>If positive imaging findings: </a:t>
            </a:r>
          </a:p>
          <a:p>
            <a:pPr lvl="2"/>
            <a:r>
              <a:rPr lang="en-US" dirty="0"/>
              <a:t>Remain in c-collar with precautions</a:t>
            </a:r>
          </a:p>
          <a:p>
            <a:pPr lvl="2"/>
            <a:r>
              <a:rPr lang="en-US" dirty="0"/>
              <a:t>Involve consultants</a:t>
            </a:r>
          </a:p>
          <a:p>
            <a:pPr lvl="1"/>
            <a:r>
              <a:rPr lang="en-US" dirty="0"/>
              <a:t>If negative imaging and resolved pain:</a:t>
            </a:r>
          </a:p>
          <a:p>
            <a:pPr lvl="2"/>
            <a:r>
              <a:rPr lang="en-US" dirty="0"/>
              <a:t>Remove c-collar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06B72-4601-9DA4-8329-4BCFD2E83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46" t="8205" r="40642" b="6780"/>
          <a:stretch/>
        </p:blipFill>
        <p:spPr bwMode="auto">
          <a:xfrm>
            <a:off x="8351468" y="1969615"/>
            <a:ext cx="3449825" cy="4072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24E60F-F61D-7489-78BE-9E2F68A02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75" t="9116" r="40641" b="12706"/>
          <a:stretch/>
        </p:blipFill>
        <p:spPr bwMode="auto">
          <a:xfrm>
            <a:off x="4502552" y="1969614"/>
            <a:ext cx="3739686" cy="4072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7413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vic" id="{BF94A8FA-337A-495D-B206-9CBCC18F33F4}" vid="{BE21136D-61F5-49AB-BD55-5E96380B11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433</TotalTime>
  <Words>1836</Words>
  <Application>Microsoft Office PowerPoint</Application>
  <PresentationFormat>Widescreen</PresentationFormat>
  <Paragraphs>125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BlinkMacSystemFont</vt:lpstr>
      <vt:lpstr>Calibri</vt:lpstr>
      <vt:lpstr>Georgia</vt:lpstr>
      <vt:lpstr>proxima-nova</vt:lpstr>
      <vt:lpstr>Times New Roman</vt:lpstr>
      <vt:lpstr>Wingdings</vt:lpstr>
      <vt:lpstr>Wingdings 2</vt:lpstr>
      <vt:lpstr>Civic</vt:lpstr>
      <vt:lpstr>Cervical Spine Precautions &amp; Cervical Collar Basics</vt:lpstr>
      <vt:lpstr>What is a Cervical Collar (C-Collar)?</vt:lpstr>
      <vt:lpstr>Initial Considerations for C-Collar Placement</vt:lpstr>
      <vt:lpstr>Indications for C-Collar Placement</vt:lpstr>
      <vt:lpstr>Technique for C-Collar Placement</vt:lpstr>
      <vt:lpstr>Technique for C-Collar Placement</vt:lpstr>
      <vt:lpstr>Mobility for a Patient with Suspected Cervical Spine Injury</vt:lpstr>
      <vt:lpstr>Inline C-Spine Stabilization during Intubation</vt:lpstr>
      <vt:lpstr>Cervical Spine Clearance and C-Collar Removal</vt:lpstr>
      <vt:lpstr>C-Collar Removal for Patient with Persistent Pain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Cervical Spine Precautions &amp; Cervical Collar Basics</dc:title>
  <dc:creator>Patty Pino</dc:creator>
  <cp:lastModifiedBy>Patty Pino</cp:lastModifiedBy>
  <cp:revision>3</cp:revision>
  <dcterms:created xsi:type="dcterms:W3CDTF">2022-12-10T18:36:20Z</dcterms:created>
  <dcterms:modified xsi:type="dcterms:W3CDTF">2023-04-26T14:36:45Z</dcterms:modified>
</cp:coreProperties>
</file>