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8900" autoAdjust="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9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D3DF-E2E4-CE46-A21A-0C09AB304A1D}" type="datetimeFigureOut">
              <a:rPr lang="en-US" smtClean="0"/>
              <a:pPr/>
              <a:t>6/28/11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AAC816-43E3-1945-A6C5-0C32F6194F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D3DF-E2E4-CE46-A21A-0C09AB304A1D}" type="datetimeFigureOut">
              <a:rPr lang="en-US" smtClean="0"/>
              <a:pPr/>
              <a:t>6/28/11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AC816-43E3-1945-A6C5-0C32F6194F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1AAC816-43E3-1945-A6C5-0C32F6194F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D3DF-E2E4-CE46-A21A-0C09AB304A1D}" type="datetimeFigureOut">
              <a:rPr lang="en-US" smtClean="0"/>
              <a:pPr/>
              <a:t>6/28/11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D3DF-E2E4-CE46-A21A-0C09AB304A1D}" type="datetimeFigureOut">
              <a:rPr lang="en-US" smtClean="0"/>
              <a:pPr/>
              <a:t>6/28/11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1AAC816-43E3-1945-A6C5-0C32F6194F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D3DF-E2E4-CE46-A21A-0C09AB304A1D}" type="datetimeFigureOut">
              <a:rPr lang="en-US" smtClean="0"/>
              <a:pPr/>
              <a:t>6/28/11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AAC816-43E3-1945-A6C5-0C32F6194F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78BD3DF-E2E4-CE46-A21A-0C09AB304A1D}" type="datetimeFigureOut">
              <a:rPr lang="en-US" smtClean="0"/>
              <a:pPr/>
              <a:t>6/28/11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AC816-43E3-1945-A6C5-0C32F6194F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D3DF-E2E4-CE46-A21A-0C09AB304A1D}" type="datetimeFigureOut">
              <a:rPr lang="en-US" smtClean="0"/>
              <a:pPr/>
              <a:t>6/28/11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1AAC816-43E3-1945-A6C5-0C32F6194F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D3DF-E2E4-CE46-A21A-0C09AB304A1D}" type="datetimeFigureOut">
              <a:rPr lang="en-US" smtClean="0"/>
              <a:pPr/>
              <a:t>6/28/11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1AAC816-43E3-1945-A6C5-0C32F6194F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D3DF-E2E4-CE46-A21A-0C09AB304A1D}" type="datetimeFigureOut">
              <a:rPr lang="en-US" smtClean="0"/>
              <a:pPr/>
              <a:t>6/28/11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1AAC816-43E3-1945-A6C5-0C32F6194F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AAC816-43E3-1945-A6C5-0C32F6194F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D3DF-E2E4-CE46-A21A-0C09AB304A1D}" type="datetimeFigureOut">
              <a:rPr lang="en-US" smtClean="0"/>
              <a:pPr/>
              <a:t>6/28/11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1AAC816-43E3-1945-A6C5-0C32F6194F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78BD3DF-E2E4-CE46-A21A-0C09AB304A1D}" type="datetimeFigureOut">
              <a:rPr lang="en-US" smtClean="0"/>
              <a:pPr/>
              <a:t>6/28/11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78BD3DF-E2E4-CE46-A21A-0C09AB304A1D}" type="datetimeFigureOut">
              <a:rPr lang="en-US" smtClean="0"/>
              <a:pPr/>
              <a:t>6/28/11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AAC816-43E3-1945-A6C5-0C32F6194F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ORTHO CURRICULUM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Procedures:</a:t>
            </a:r>
            <a:br>
              <a:rPr lang="en-US" dirty="0" smtClean="0"/>
            </a:br>
            <a:r>
              <a:rPr lang="en-US" dirty="0" err="1" smtClean="0"/>
              <a:t>Arthrocentesis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5592927" cy="489262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Landmarks: medial surface of the patella at the middle or superior portion of the patella</a:t>
            </a:r>
          </a:p>
          <a:p>
            <a:r>
              <a:rPr lang="en-US" dirty="0" smtClean="0"/>
              <a:t>Position patient either in full extension or with knee flexed to 15-20 degrees, placing a roll under </a:t>
            </a:r>
            <a:r>
              <a:rPr lang="en-US" dirty="0" err="1" smtClean="0"/>
              <a:t>popliteal</a:t>
            </a:r>
            <a:r>
              <a:rPr lang="en-US" dirty="0" smtClean="0"/>
              <a:t> region</a:t>
            </a:r>
          </a:p>
          <a:p>
            <a:r>
              <a:rPr lang="en-US" dirty="0" smtClean="0"/>
              <a:t>Needle insertion: midpoint or superior portion of the patella approx 1 cm medial to the </a:t>
            </a:r>
            <a:r>
              <a:rPr lang="en-US" dirty="0" err="1" smtClean="0"/>
              <a:t>anteromedial</a:t>
            </a:r>
            <a:r>
              <a:rPr lang="en-US" dirty="0" smtClean="0"/>
              <a:t> patellar edge</a:t>
            </a:r>
          </a:p>
          <a:p>
            <a:pPr lvl="1"/>
            <a:r>
              <a:rPr lang="en-US" dirty="0" smtClean="0"/>
              <a:t>Direct the needle between the posterior surface of the patella and the </a:t>
            </a:r>
            <a:r>
              <a:rPr lang="en-US" dirty="0" err="1" smtClean="0"/>
              <a:t>intercondylar</a:t>
            </a:r>
            <a:r>
              <a:rPr lang="en-US" dirty="0" smtClean="0"/>
              <a:t> femoral notch</a:t>
            </a:r>
          </a:p>
          <a:p>
            <a:pPr lvl="1"/>
            <a:r>
              <a:rPr lang="en-US" dirty="0" smtClean="0"/>
              <a:t>Keep needle parallel to the bed</a:t>
            </a:r>
            <a:endParaRPr lang="en-US" dirty="0"/>
          </a:p>
        </p:txBody>
      </p:sp>
      <p:pic>
        <p:nvPicPr>
          <p:cNvPr id="4" name="Picture 3" descr="full.do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2952" y="2393046"/>
            <a:ext cx="2743200" cy="2055377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Ankle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7"/>
            <a:ext cx="5772390" cy="493403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Landmarks: medial </a:t>
            </a:r>
            <a:r>
              <a:rPr lang="en-US" dirty="0" err="1" smtClean="0"/>
              <a:t>malleolar</a:t>
            </a:r>
            <a:r>
              <a:rPr lang="en-US" dirty="0" smtClean="0"/>
              <a:t> </a:t>
            </a:r>
            <a:r>
              <a:rPr lang="en-US" dirty="0" err="1" smtClean="0"/>
              <a:t>sulcus</a:t>
            </a:r>
            <a:r>
              <a:rPr lang="en-US" dirty="0" smtClean="0"/>
              <a:t> is bordered medially by the medial </a:t>
            </a:r>
            <a:r>
              <a:rPr lang="en-US" dirty="0" err="1" smtClean="0"/>
              <a:t>malleolus</a:t>
            </a:r>
            <a:r>
              <a:rPr lang="en-US" dirty="0" smtClean="0"/>
              <a:t> and laterally by the anterior </a:t>
            </a:r>
            <a:r>
              <a:rPr lang="en-US" dirty="0" err="1" smtClean="0"/>
              <a:t>tibial</a:t>
            </a:r>
            <a:r>
              <a:rPr lang="en-US" dirty="0" smtClean="0"/>
              <a:t> tendon</a:t>
            </a:r>
          </a:p>
          <a:p>
            <a:pPr lvl="1"/>
            <a:r>
              <a:rPr lang="en-US" dirty="0" smtClean="0"/>
              <a:t>Identify tendon by </a:t>
            </a:r>
            <a:r>
              <a:rPr lang="en-US" dirty="0" err="1" smtClean="0"/>
              <a:t>dorsiflexing</a:t>
            </a:r>
            <a:r>
              <a:rPr lang="en-US" dirty="0" smtClean="0"/>
              <a:t> the foot</a:t>
            </a:r>
          </a:p>
          <a:p>
            <a:r>
              <a:rPr lang="en-US" dirty="0" smtClean="0"/>
              <a:t>Position the patient supine with the foot in plantar flexion</a:t>
            </a:r>
          </a:p>
          <a:p>
            <a:r>
              <a:rPr lang="en-US" dirty="0" smtClean="0"/>
              <a:t>Needle insertion: medial to the anterior </a:t>
            </a:r>
            <a:r>
              <a:rPr lang="en-US" dirty="0" err="1" smtClean="0"/>
              <a:t>tibial</a:t>
            </a:r>
            <a:r>
              <a:rPr lang="en-US" dirty="0" smtClean="0"/>
              <a:t> tendon and directed into the hollow at the anterior edge of the medial </a:t>
            </a:r>
            <a:r>
              <a:rPr lang="en-US" dirty="0" err="1" smtClean="0"/>
              <a:t>malleolus</a:t>
            </a:r>
            <a:endParaRPr lang="en-US" dirty="0" smtClean="0"/>
          </a:p>
          <a:p>
            <a:pPr lvl="1"/>
            <a:r>
              <a:rPr lang="en-US" dirty="0" smtClean="0"/>
              <a:t>Insert needle 2 to 3cm</a:t>
            </a:r>
            <a:endParaRPr lang="en-US" dirty="0"/>
          </a:p>
        </p:txBody>
      </p:sp>
      <p:pic>
        <p:nvPicPr>
          <p:cNvPr id="4" name="Picture 3" descr="full.do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4142" y="1527047"/>
            <a:ext cx="2471072" cy="435271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Metatarsophalangeal</a:t>
            </a:r>
            <a:r>
              <a:rPr lang="en-US" dirty="0" smtClean="0"/>
              <a:t> and </a:t>
            </a:r>
            <a:r>
              <a:rPr lang="en-US" dirty="0" err="1" smtClean="0"/>
              <a:t>Interphalangeal</a:t>
            </a:r>
            <a:r>
              <a:rPr lang="en-US" dirty="0" smtClean="0"/>
              <a:t> Joints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4849998" cy="492250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digit: distal metatarsal head and the proximal base of the first phalanx</a:t>
            </a:r>
          </a:p>
          <a:p>
            <a:r>
              <a:rPr lang="en-US" dirty="0" smtClean="0"/>
              <a:t>Other digits: prominences at the proximal </a:t>
            </a:r>
            <a:r>
              <a:rPr lang="en-US" dirty="0" err="1" smtClean="0"/>
              <a:t>interphalangeal</a:t>
            </a:r>
            <a:r>
              <a:rPr lang="en-US" dirty="0" smtClean="0"/>
              <a:t> and distal </a:t>
            </a:r>
            <a:r>
              <a:rPr lang="en-US" dirty="0" err="1" smtClean="0"/>
              <a:t>interphalangeal</a:t>
            </a:r>
            <a:r>
              <a:rPr lang="en-US" dirty="0" smtClean="0"/>
              <a:t> joints</a:t>
            </a:r>
          </a:p>
          <a:p>
            <a:r>
              <a:rPr lang="en-US" dirty="0" smtClean="0"/>
              <a:t>Patient in supine position, flex toes to 15-20 degrees – apply traction</a:t>
            </a:r>
          </a:p>
          <a:p>
            <a:r>
              <a:rPr lang="en-US" dirty="0" smtClean="0"/>
              <a:t>Needle insertion: dorsal surface at a point just medial or lateral to the extensor tendon</a:t>
            </a:r>
            <a:endParaRPr lang="en-US" dirty="0"/>
          </a:p>
        </p:txBody>
      </p:sp>
      <p:pic>
        <p:nvPicPr>
          <p:cNvPr id="4" name="Picture 3" descr="full.d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1197" y="2037640"/>
            <a:ext cx="3279318" cy="245707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Diagnosis of joint disease by synovial fluid analysis (gout, septic arthritis)</a:t>
            </a:r>
          </a:p>
          <a:p>
            <a:r>
              <a:rPr lang="en-US" dirty="0" smtClean="0"/>
              <a:t>Local instillation of medications into a joint for inflammatory disease</a:t>
            </a:r>
          </a:p>
          <a:p>
            <a:r>
              <a:rPr lang="en-US" dirty="0" smtClean="0"/>
              <a:t>Diagnosis of </a:t>
            </a:r>
            <a:r>
              <a:rPr lang="en-US" dirty="0" err="1" smtClean="0"/>
              <a:t>ligamentous</a:t>
            </a:r>
            <a:r>
              <a:rPr lang="en-US" dirty="0" smtClean="0"/>
              <a:t> or bony injury by confirming presence of blood in the joint</a:t>
            </a:r>
          </a:p>
          <a:p>
            <a:r>
              <a:rPr lang="en-US" dirty="0" smtClean="0"/>
              <a:t>Relief of painful </a:t>
            </a:r>
            <a:r>
              <a:rPr lang="en-US" dirty="0" err="1" smtClean="0"/>
              <a:t>hemarthrosis</a:t>
            </a:r>
            <a:r>
              <a:rPr lang="en-US" dirty="0" smtClean="0"/>
              <a:t> and effusion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Contraindications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Overlying skin infection</a:t>
            </a:r>
          </a:p>
          <a:p>
            <a:r>
              <a:rPr lang="en-US" dirty="0" smtClean="0"/>
              <a:t>Known </a:t>
            </a:r>
            <a:r>
              <a:rPr lang="en-US" dirty="0" err="1" smtClean="0"/>
              <a:t>bacteremia</a:t>
            </a:r>
            <a:endParaRPr lang="en-US" dirty="0" smtClean="0"/>
          </a:p>
          <a:p>
            <a:r>
              <a:rPr lang="en-US" dirty="0" smtClean="0"/>
              <a:t>Caution with bleeding disorders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10-30cc syringe (depending on size of effusion)</a:t>
            </a:r>
          </a:p>
          <a:p>
            <a:r>
              <a:rPr lang="en-US" dirty="0" smtClean="0"/>
              <a:t>18-22ga needle</a:t>
            </a:r>
          </a:p>
          <a:p>
            <a:r>
              <a:rPr lang="en-US" dirty="0" smtClean="0"/>
              <a:t>1% </a:t>
            </a:r>
            <a:r>
              <a:rPr lang="en-US" dirty="0" err="1" smtClean="0"/>
              <a:t>lidocaine</a:t>
            </a:r>
            <a:r>
              <a:rPr lang="en-US" dirty="0" smtClean="0"/>
              <a:t> with 25-27ga needle and 10cc syringe</a:t>
            </a:r>
          </a:p>
          <a:p>
            <a:r>
              <a:rPr lang="en-US" dirty="0" err="1" smtClean="0"/>
              <a:t>Chlorhexidine</a:t>
            </a:r>
            <a:endParaRPr lang="en-US" dirty="0" smtClean="0"/>
          </a:p>
          <a:p>
            <a:r>
              <a:rPr lang="en-US" dirty="0" smtClean="0"/>
              <a:t>Sterile gloves</a:t>
            </a:r>
          </a:p>
          <a:p>
            <a:r>
              <a:rPr lang="en-US" dirty="0" smtClean="0"/>
              <a:t>Specimen cup</a:t>
            </a:r>
          </a:p>
          <a:p>
            <a:r>
              <a:rPr lang="en-US" dirty="0" smtClean="0"/>
              <a:t>Culture bottles</a:t>
            </a:r>
          </a:p>
          <a:p>
            <a:r>
              <a:rPr lang="en-US" dirty="0" smtClean="0"/>
              <a:t>Lavender tube</a:t>
            </a:r>
          </a:p>
          <a:p>
            <a:r>
              <a:rPr lang="en-US" dirty="0" smtClean="0"/>
              <a:t>Light green tube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</a:t>
            </a:r>
            <a:r>
              <a:rPr lang="en-US" dirty="0" err="1" smtClean="0"/>
              <a:t>Carpometacarpal</a:t>
            </a:r>
            <a:r>
              <a:rPr lang="en-US" dirty="0" smtClean="0"/>
              <a:t> Joint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4811786" cy="4572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Landmark: radial aspect of the proximal end of the first metacarpal </a:t>
            </a:r>
          </a:p>
          <a:p>
            <a:r>
              <a:rPr lang="en-US" dirty="0" smtClean="0"/>
              <a:t>Abductor </a:t>
            </a:r>
            <a:r>
              <a:rPr lang="en-US" dirty="0" err="1" smtClean="0"/>
              <a:t>pollicis</a:t>
            </a:r>
            <a:r>
              <a:rPr lang="en-US" dirty="0" smtClean="0"/>
              <a:t> </a:t>
            </a:r>
            <a:r>
              <a:rPr lang="en-US" dirty="0" err="1" smtClean="0"/>
              <a:t>longus</a:t>
            </a:r>
            <a:r>
              <a:rPr lang="en-US" dirty="0" smtClean="0"/>
              <a:t> (APL) tendon is located by active extension of the tendon</a:t>
            </a:r>
          </a:p>
          <a:p>
            <a:r>
              <a:rPr lang="en-US" dirty="0" smtClean="0"/>
              <a:t>Oppose the thumb against the little finger, palpate the </a:t>
            </a:r>
            <a:r>
              <a:rPr lang="en-US" dirty="0" err="1" smtClean="0"/>
              <a:t>prox</a:t>
            </a:r>
            <a:r>
              <a:rPr lang="en-US" dirty="0" smtClean="0"/>
              <a:t> end of the 1</a:t>
            </a:r>
            <a:r>
              <a:rPr lang="en-US" baseline="30000" dirty="0" smtClean="0"/>
              <a:t>st</a:t>
            </a:r>
            <a:r>
              <a:rPr lang="en-US" dirty="0" smtClean="0"/>
              <a:t> metacarpal</a:t>
            </a:r>
          </a:p>
          <a:p>
            <a:r>
              <a:rPr lang="en-US" dirty="0" smtClean="0"/>
              <a:t>Needle insertion: proximal to the prominence at the base of the 1</a:t>
            </a:r>
            <a:r>
              <a:rPr lang="en-US" baseline="30000" dirty="0" smtClean="0"/>
              <a:t>st</a:t>
            </a:r>
            <a:r>
              <a:rPr lang="en-US" dirty="0" smtClean="0"/>
              <a:t> metacarpal, on the </a:t>
            </a:r>
            <a:r>
              <a:rPr lang="en-US" dirty="0" err="1" smtClean="0"/>
              <a:t>palmar</a:t>
            </a:r>
            <a:r>
              <a:rPr lang="en-US" dirty="0" smtClean="0"/>
              <a:t> side of the APL tendon</a:t>
            </a:r>
            <a:endParaRPr lang="en-US" dirty="0"/>
          </a:p>
        </p:txBody>
      </p:sp>
      <p:pic>
        <p:nvPicPr>
          <p:cNvPr id="7" name="Picture 6" descr="untitled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9299" y="1619250"/>
            <a:ext cx="3706854" cy="185979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Interphalangeal</a:t>
            </a:r>
            <a:r>
              <a:rPr lang="en-US" dirty="0" smtClean="0"/>
              <a:t> and </a:t>
            </a:r>
            <a:r>
              <a:rPr lang="en-US" dirty="0" err="1" smtClean="0"/>
              <a:t>Metacarpophalangeal</a:t>
            </a:r>
            <a:r>
              <a:rPr lang="en-US" dirty="0" smtClean="0"/>
              <a:t> Joints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Landmarks: dorsal surface</a:t>
            </a:r>
          </a:p>
          <a:p>
            <a:pPr lvl="1"/>
            <a:r>
              <a:rPr lang="en-US" dirty="0" smtClean="0"/>
              <a:t>MCP: prominence at the proximal end of the proximal phalanx</a:t>
            </a:r>
          </a:p>
          <a:p>
            <a:pPr lvl="1"/>
            <a:r>
              <a:rPr lang="en-US" dirty="0" err="1" smtClean="0"/>
              <a:t>Interphalangeal</a:t>
            </a:r>
            <a:r>
              <a:rPr lang="en-US" dirty="0" smtClean="0"/>
              <a:t>: prominence at the proximal end of the middle or distal phalanx</a:t>
            </a:r>
          </a:p>
          <a:p>
            <a:r>
              <a:rPr lang="en-US" dirty="0" smtClean="0"/>
              <a:t>Flex the fingers to 15-20 degrees, apply traction</a:t>
            </a:r>
          </a:p>
          <a:p>
            <a:r>
              <a:rPr lang="en-US" dirty="0" smtClean="0"/>
              <a:t>Needle insertion: into the joint space dorsally, just medial or lateral to the extensor tendon</a:t>
            </a:r>
            <a:endParaRPr lang="en-US" dirty="0"/>
          </a:p>
        </p:txBody>
      </p:sp>
      <p:pic>
        <p:nvPicPr>
          <p:cNvPr id="4" name="Picture 3" descr="full.do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0185" y="4596991"/>
            <a:ext cx="2976901" cy="178126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526161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Landmarks: dorsal radial tubercle (Lister's tubercle) in the center of the dorsal aspect of the distal end of the radius</a:t>
            </a:r>
          </a:p>
          <a:p>
            <a:pPr lvl="1"/>
            <a:r>
              <a:rPr lang="en-US" dirty="0" smtClean="0"/>
              <a:t>Extensor </a:t>
            </a:r>
            <a:r>
              <a:rPr lang="en-US" dirty="0" err="1" smtClean="0"/>
              <a:t>pollicis</a:t>
            </a:r>
            <a:r>
              <a:rPr lang="en-US" dirty="0" smtClean="0"/>
              <a:t> </a:t>
            </a:r>
            <a:r>
              <a:rPr lang="en-US" dirty="0" err="1" smtClean="0"/>
              <a:t>longus</a:t>
            </a:r>
            <a:r>
              <a:rPr lang="en-US" dirty="0" smtClean="0"/>
              <a:t> tendon is in a groove on the radial side of the tubercle</a:t>
            </a:r>
          </a:p>
          <a:p>
            <a:pPr lvl="1"/>
            <a:r>
              <a:rPr lang="en-US" dirty="0" smtClean="0"/>
              <a:t>Palpate the EPL by active extension of the wrist and thumb</a:t>
            </a:r>
          </a:p>
          <a:p>
            <a:r>
              <a:rPr lang="en-US" dirty="0" smtClean="0"/>
              <a:t>Flex hand to 20-30 degrees with accompanying </a:t>
            </a:r>
            <a:r>
              <a:rPr lang="en-US" dirty="0" err="1" smtClean="0"/>
              <a:t>ulnar</a:t>
            </a:r>
            <a:r>
              <a:rPr lang="en-US" dirty="0" smtClean="0"/>
              <a:t> deviation, apply traction</a:t>
            </a:r>
          </a:p>
          <a:p>
            <a:r>
              <a:rPr lang="en-US" dirty="0" smtClean="0"/>
              <a:t>Needle insertion: just distal to the dorsal tubercle on the </a:t>
            </a:r>
            <a:r>
              <a:rPr lang="en-US" dirty="0" err="1" smtClean="0"/>
              <a:t>ulnar</a:t>
            </a:r>
            <a:r>
              <a:rPr lang="en-US" dirty="0" smtClean="0"/>
              <a:t> side of the EPL</a:t>
            </a:r>
            <a:endParaRPr lang="en-US" dirty="0"/>
          </a:p>
        </p:txBody>
      </p:sp>
      <p:pic>
        <p:nvPicPr>
          <p:cNvPr id="4" name="Picture 3" descr="full.do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3362" y="2000671"/>
            <a:ext cx="2989716" cy="230672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Elbow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Landmarks: depression between the radial head and the lateral </a:t>
            </a:r>
            <a:r>
              <a:rPr lang="en-US" dirty="0" err="1" smtClean="0"/>
              <a:t>epicondyle</a:t>
            </a:r>
            <a:r>
              <a:rPr lang="en-US" dirty="0" smtClean="0"/>
              <a:t> of the </a:t>
            </a:r>
            <a:r>
              <a:rPr lang="en-US" dirty="0" err="1" smtClean="0"/>
              <a:t>humerus</a:t>
            </a:r>
            <a:r>
              <a:rPr lang="en-US" dirty="0" smtClean="0"/>
              <a:t> (with elbow extended)</a:t>
            </a:r>
          </a:p>
          <a:p>
            <a:r>
              <a:rPr lang="en-US" dirty="0" smtClean="0"/>
              <a:t>After palpation, flex the elbow to 90 degrees, </a:t>
            </a:r>
            <a:r>
              <a:rPr lang="en-US" dirty="0" err="1" smtClean="0"/>
              <a:t>pronate</a:t>
            </a:r>
            <a:r>
              <a:rPr lang="en-US" dirty="0" smtClean="0"/>
              <a:t> the forearm, and place the palm flat on a table</a:t>
            </a:r>
          </a:p>
          <a:p>
            <a:r>
              <a:rPr lang="en-US" dirty="0" smtClean="0"/>
              <a:t>Needle insertion: from the lateral aspect just distal to the lateral </a:t>
            </a:r>
            <a:r>
              <a:rPr lang="en-US" dirty="0" err="1" smtClean="0"/>
              <a:t>epicondyle</a:t>
            </a:r>
            <a:r>
              <a:rPr lang="en-US" dirty="0" smtClean="0"/>
              <a:t> and directed medially</a:t>
            </a:r>
            <a:endParaRPr lang="en-US" dirty="0"/>
          </a:p>
        </p:txBody>
      </p:sp>
      <p:pic>
        <p:nvPicPr>
          <p:cNvPr id="4" name="Picture 3" descr="full.do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7668" y="4802623"/>
            <a:ext cx="2743200" cy="205537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Shoulder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Landmarks: (anterior approach) palpate the </a:t>
            </a:r>
            <a:r>
              <a:rPr lang="en-US" dirty="0" err="1" smtClean="0"/>
              <a:t>coracoid</a:t>
            </a:r>
            <a:r>
              <a:rPr lang="en-US" dirty="0" smtClean="0"/>
              <a:t> process medially and the proximal </a:t>
            </a:r>
            <a:r>
              <a:rPr lang="en-US" dirty="0" err="1" smtClean="0"/>
              <a:t>humerus</a:t>
            </a:r>
            <a:r>
              <a:rPr lang="en-US" dirty="0" smtClean="0"/>
              <a:t> laterally</a:t>
            </a:r>
          </a:p>
          <a:p>
            <a:r>
              <a:rPr lang="en-US" dirty="0" smtClean="0"/>
              <a:t>Patient sits upright, arm at side</a:t>
            </a:r>
          </a:p>
          <a:p>
            <a:r>
              <a:rPr lang="en-US" dirty="0" smtClean="0"/>
              <a:t>Needle insertion: inferior and lateral to the </a:t>
            </a:r>
            <a:r>
              <a:rPr lang="en-US" dirty="0" err="1" smtClean="0"/>
              <a:t>coracoid</a:t>
            </a:r>
            <a:r>
              <a:rPr lang="en-US" dirty="0" smtClean="0"/>
              <a:t> process, direct needle </a:t>
            </a:r>
            <a:r>
              <a:rPr lang="en-US" dirty="0" err="1" smtClean="0"/>
              <a:t>posteriorly</a:t>
            </a:r>
            <a:endParaRPr lang="en-US" dirty="0"/>
          </a:p>
        </p:txBody>
      </p:sp>
      <p:pic>
        <p:nvPicPr>
          <p:cNvPr id="4" name="Picture 3" descr="full.do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3786" y="4003664"/>
            <a:ext cx="3092106" cy="2316799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204</TotalTime>
  <Words>609</Words>
  <Application>Microsoft Macintosh PowerPoint</Application>
  <PresentationFormat>On-screen Show (4:3)</PresentationFormat>
  <Paragraphs>63</Paragraphs>
  <Slides>12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Civic</vt:lpstr>
      <vt:lpstr>Procedures: Arthrocentesis</vt:lpstr>
      <vt:lpstr>Indications</vt:lpstr>
      <vt:lpstr>Contraindications</vt:lpstr>
      <vt:lpstr>Equipment</vt:lpstr>
      <vt:lpstr>First Carpometacarpal Joint</vt:lpstr>
      <vt:lpstr>Interphalangeal and Metacarpophalangeal Joints</vt:lpstr>
      <vt:lpstr>Wrist</vt:lpstr>
      <vt:lpstr>Elbow</vt:lpstr>
      <vt:lpstr>Shoulder</vt:lpstr>
      <vt:lpstr>Knee</vt:lpstr>
      <vt:lpstr>Ankle</vt:lpstr>
      <vt:lpstr>Metatarsophalangeal and Interphalangeal Joints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Upper Extremity H&amp;P:  Elbow Exam</dc:title>
  <dc:creator>Adriana Segura</dc:creator>
  <cp:lastModifiedBy>Adriana Segura</cp:lastModifiedBy>
  <cp:revision>10</cp:revision>
  <dcterms:created xsi:type="dcterms:W3CDTF">2011-06-28T15:35:07Z</dcterms:created>
  <dcterms:modified xsi:type="dcterms:W3CDTF">2011-06-28T15:35:26Z</dcterms:modified>
</cp:coreProperties>
</file>