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02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3DF-E2E4-CE46-A21A-0C09AB304A1D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AAC816-43E3-1945-A6C5-0C32F6194F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3DF-E2E4-CE46-A21A-0C09AB304A1D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16-43E3-1945-A6C5-0C32F6194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1AAC816-43E3-1945-A6C5-0C32F6194F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3DF-E2E4-CE46-A21A-0C09AB304A1D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3DF-E2E4-CE46-A21A-0C09AB304A1D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1AAC816-43E3-1945-A6C5-0C32F6194F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3DF-E2E4-CE46-A21A-0C09AB304A1D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AAC816-43E3-1945-A6C5-0C32F6194F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78BD3DF-E2E4-CE46-A21A-0C09AB304A1D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C816-43E3-1945-A6C5-0C32F6194F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3DF-E2E4-CE46-A21A-0C09AB304A1D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1AAC816-43E3-1945-A6C5-0C32F6194F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3DF-E2E4-CE46-A21A-0C09AB304A1D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1AAC816-43E3-1945-A6C5-0C32F6194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3DF-E2E4-CE46-A21A-0C09AB304A1D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AAC816-43E3-1945-A6C5-0C32F6194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AAC816-43E3-1945-A6C5-0C32F6194F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3DF-E2E4-CE46-A21A-0C09AB304A1D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1AAC816-43E3-1945-A6C5-0C32F6194F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78BD3DF-E2E4-CE46-A21A-0C09AB304A1D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78BD3DF-E2E4-CE46-A21A-0C09AB304A1D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AAC816-43E3-1945-A6C5-0C32F6194F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1 ORTHO CURRICULUM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Upper Extremity H&amp;P: </a:t>
            </a:r>
            <a:br>
              <a:rPr lang="en-US" dirty="0" smtClean="0"/>
            </a:br>
            <a:r>
              <a:rPr lang="en-US" dirty="0" smtClean="0"/>
              <a:t>Elbow Exam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Ortho Physical Exam Maneuvers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641303" cy="4572000"/>
          </a:xfrm>
        </p:spPr>
        <p:txBody>
          <a:bodyPr/>
          <a:lstStyle/>
          <a:p>
            <a:r>
              <a:rPr lang="en-US" dirty="0" smtClean="0"/>
              <a:t>Inspection</a:t>
            </a:r>
          </a:p>
          <a:p>
            <a:r>
              <a:rPr lang="en-US" dirty="0" smtClean="0"/>
              <a:t>Palpation</a:t>
            </a:r>
          </a:p>
          <a:p>
            <a:r>
              <a:rPr lang="en-US" dirty="0" smtClean="0"/>
              <a:t>Range of Motion</a:t>
            </a:r>
          </a:p>
          <a:p>
            <a:r>
              <a:rPr lang="en-US" dirty="0" smtClean="0"/>
              <a:t>Muscle </a:t>
            </a:r>
            <a:r>
              <a:rPr lang="en-US" dirty="0" smtClean="0"/>
              <a:t>Strength</a:t>
            </a:r>
            <a:endParaRPr lang="en-US" dirty="0" smtClean="0"/>
          </a:p>
          <a:p>
            <a:r>
              <a:rPr lang="en-US" dirty="0" smtClean="0"/>
              <a:t>Special </a:t>
            </a:r>
            <a:r>
              <a:rPr lang="en-US" dirty="0" smtClean="0"/>
              <a:t>Tests</a:t>
            </a:r>
          </a:p>
          <a:p>
            <a:r>
              <a:rPr lang="en-US" dirty="0" smtClean="0"/>
              <a:t>Always </a:t>
            </a:r>
            <a:r>
              <a:rPr lang="en-US" dirty="0" smtClean="0"/>
              <a:t>think about the joint above and below where the pain is and examine that joint</a:t>
            </a:r>
            <a:endParaRPr lang="en-US" dirty="0"/>
          </a:p>
        </p:txBody>
      </p:sp>
      <p:pic>
        <p:nvPicPr>
          <p:cNvPr id="6148" name="Picture 4" descr="http://www.bartleby.com/107/Images/large/image32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0382" y="1672936"/>
            <a:ext cx="2185109" cy="4537767"/>
          </a:xfrm>
          <a:prstGeom prst="rect">
            <a:avLst/>
          </a:prstGeom>
          <a:noFill/>
        </p:spPr>
      </p:pic>
      <p:pic>
        <p:nvPicPr>
          <p:cNvPr id="6150" name="Picture 6" descr="http://www.bartleby.com/107/Images/large/image33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5491" y="1672936"/>
            <a:ext cx="2057400" cy="4553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Look for redness, swelling, warmth -&gt; think septic arthritis</a:t>
            </a:r>
          </a:p>
          <a:p>
            <a:r>
              <a:rPr lang="en-US" dirty="0" smtClean="0"/>
              <a:t>Look at </a:t>
            </a:r>
            <a:r>
              <a:rPr lang="en-US" dirty="0" err="1" smtClean="0"/>
              <a:t>olecrenon</a:t>
            </a:r>
            <a:r>
              <a:rPr lang="en-US" dirty="0" smtClean="0"/>
              <a:t> bursa – should see bony prominence</a:t>
            </a:r>
          </a:p>
          <a:p>
            <a:pPr lvl="1"/>
            <a:r>
              <a:rPr lang="en-US" dirty="0" smtClean="0"/>
              <a:t>If looks boggy or like a golf ball -&gt; think bursitis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126" y="3710522"/>
            <a:ext cx="4544716" cy="27950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66842" y="5914382"/>
            <a:ext cx="226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Olecrenon</a:t>
            </a:r>
            <a:r>
              <a:rPr lang="en-US" dirty="0" smtClean="0"/>
              <a:t> bursitis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Olecrenon</a:t>
            </a:r>
            <a:r>
              <a:rPr lang="en-US" dirty="0" smtClean="0"/>
              <a:t>: should be bony, if boggy, warm -&gt; think bursitis</a:t>
            </a:r>
          </a:p>
          <a:p>
            <a:r>
              <a:rPr lang="en-US" dirty="0" err="1" smtClean="0"/>
              <a:t>Epicondyles</a:t>
            </a:r>
            <a:r>
              <a:rPr lang="en-US" dirty="0" smtClean="0"/>
              <a:t>: should be prominent</a:t>
            </a:r>
          </a:p>
          <a:p>
            <a:r>
              <a:rPr lang="en-US" dirty="0" smtClean="0"/>
              <a:t>Radial Head: very important because many occult fractures</a:t>
            </a:r>
          </a:p>
          <a:p>
            <a:pPr lvl="1"/>
            <a:r>
              <a:rPr lang="en-US" dirty="0" smtClean="0"/>
              <a:t>Palpate distal to the lateral </a:t>
            </a:r>
            <a:r>
              <a:rPr lang="en-US" dirty="0" err="1" smtClean="0"/>
              <a:t>epicondyle</a:t>
            </a:r>
            <a:r>
              <a:rPr lang="en-US" dirty="0" smtClean="0"/>
              <a:t> on the radial side, then </a:t>
            </a:r>
            <a:r>
              <a:rPr lang="en-US" dirty="0" err="1" smtClean="0"/>
              <a:t>pronate</a:t>
            </a:r>
            <a:r>
              <a:rPr lang="en-US" dirty="0" smtClean="0"/>
              <a:t> and </a:t>
            </a:r>
            <a:r>
              <a:rPr lang="en-US" dirty="0" err="1" smtClean="0"/>
              <a:t>supinate</a:t>
            </a:r>
            <a:r>
              <a:rPr lang="en-US" dirty="0" smtClean="0"/>
              <a:t> and should feel the radial head moving under fingers –&gt; look for pain which may indicate radial head </a:t>
            </a:r>
            <a:r>
              <a:rPr lang="en-US" dirty="0" err="1" smtClean="0"/>
              <a:t>fx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RANGE OF MOTION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Elbow Flexion: 135</a:t>
            </a:r>
            <a:r>
              <a:rPr lang="en-US" baseline="30000" dirty="0" smtClean="0"/>
              <a:t>o</a:t>
            </a:r>
          </a:p>
          <a:p>
            <a:r>
              <a:rPr lang="en-US" dirty="0" smtClean="0"/>
              <a:t>Elbow Extension: 0</a:t>
            </a:r>
            <a:r>
              <a:rPr lang="en-US" baseline="30000" dirty="0" smtClean="0"/>
              <a:t>o</a:t>
            </a:r>
          </a:p>
          <a:p>
            <a:r>
              <a:rPr lang="en-US" dirty="0" err="1" smtClean="0"/>
              <a:t>Pronation</a:t>
            </a:r>
            <a:r>
              <a:rPr lang="en-US" dirty="0" smtClean="0"/>
              <a:t> (palms down)</a:t>
            </a:r>
          </a:p>
          <a:p>
            <a:r>
              <a:rPr lang="en-US" dirty="0" err="1" smtClean="0"/>
              <a:t>Supination</a:t>
            </a:r>
            <a:r>
              <a:rPr lang="en-US" dirty="0" smtClean="0"/>
              <a:t> (palms up)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582" y="3834487"/>
            <a:ext cx="1913089" cy="2796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33" y="3834487"/>
            <a:ext cx="2162491" cy="2796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TESTING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Resisted forearm flexion/extension</a:t>
            </a:r>
          </a:p>
          <a:p>
            <a:r>
              <a:rPr lang="en-US" dirty="0" smtClean="0"/>
              <a:t>Resisted wrist extension/flexion</a:t>
            </a:r>
          </a:p>
          <a:p>
            <a:r>
              <a:rPr lang="en-US" dirty="0" smtClean="0"/>
              <a:t>Resisted long finger extension</a:t>
            </a:r>
          </a:p>
          <a:p>
            <a:endParaRPr lang="en-US" dirty="0" smtClean="0"/>
          </a:p>
          <a:p>
            <a:r>
              <a:rPr lang="en-US" dirty="0" smtClean="0"/>
              <a:t>Pain at elbow with resisted forearm/wrist/finger extension -&gt; may be lateral </a:t>
            </a:r>
            <a:r>
              <a:rPr lang="en-US" dirty="0" err="1" smtClean="0"/>
              <a:t>epicondylitis</a:t>
            </a:r>
            <a:endParaRPr lang="en-US" dirty="0" smtClean="0"/>
          </a:p>
          <a:p>
            <a:r>
              <a:rPr lang="en-US" dirty="0" smtClean="0"/>
              <a:t>Pain at elbow with resisted forearm/wrist flexion -&gt; may be medial </a:t>
            </a:r>
            <a:r>
              <a:rPr lang="en-US" dirty="0" err="1" smtClean="0"/>
              <a:t>epicondylitis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Rupture of </a:t>
            </a:r>
            <a:r>
              <a:rPr lang="en-US" dirty="0" err="1" smtClean="0"/>
              <a:t>Ulnar</a:t>
            </a:r>
            <a:r>
              <a:rPr lang="en-US" dirty="0" smtClean="0"/>
              <a:t> Collateral Ligament (rare)</a:t>
            </a:r>
          </a:p>
          <a:p>
            <a:pPr lvl="1"/>
            <a:r>
              <a:rPr lang="en-US" dirty="0" smtClean="0"/>
              <a:t>UCL is on the medial aspect of the elbow</a:t>
            </a:r>
          </a:p>
          <a:p>
            <a:pPr lvl="1"/>
            <a:r>
              <a:rPr lang="en-US" dirty="0" err="1" smtClean="0"/>
              <a:t>Valgus</a:t>
            </a:r>
            <a:r>
              <a:rPr lang="en-US" dirty="0" smtClean="0"/>
              <a:t> stress – arm in partial extension, stress on the lateral aspect of the elbow, opens up the medial joint space -&gt; pain may indicate rupture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829" y="3244348"/>
            <a:ext cx="4382199" cy="3335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448</TotalTime>
  <Words>238</Words>
  <Application>Microsoft Office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Civic</vt:lpstr>
      <vt:lpstr>Upper Extremity H&amp;P:  Elbow Exam</vt:lpstr>
      <vt:lpstr>General Ortho Physical Exam Maneuvers</vt:lpstr>
      <vt:lpstr>INSPECTION</vt:lpstr>
      <vt:lpstr>PALPATION</vt:lpstr>
      <vt:lpstr>RANGE OF MOTION</vt:lpstr>
      <vt:lpstr>STRENGTH TESTING</vt:lpstr>
      <vt:lpstr>SPECIAL TESTS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 Extremity H&amp;P:  Elbow Exam</dc:title>
  <dc:creator>Adriana Segura</dc:creator>
  <cp:lastModifiedBy>Ted</cp:lastModifiedBy>
  <cp:revision>7</cp:revision>
  <dcterms:created xsi:type="dcterms:W3CDTF">2011-05-02T17:57:44Z</dcterms:created>
  <dcterms:modified xsi:type="dcterms:W3CDTF">2013-12-04T00:46:11Z</dcterms:modified>
</cp:coreProperties>
</file>