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 id="260" r:id="rId4"/>
    <p:sldId id="261" r:id="rId5"/>
    <p:sldId id="262" r:id="rId6"/>
    <p:sldId id="263" r:id="rId7"/>
    <p:sldId id="26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02" y="-4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A47017B-A3C9-B04B-A232-0D00C4487195}" type="datetimeFigureOut">
              <a:rPr lang="en-US" smtClean="0"/>
              <a:pPr/>
              <a:t>12/3/2013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457E36A-A43C-5D4F-B500-0A3866EB784D}"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47017B-A3C9-B04B-A232-0D00C448719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7E36A-A43C-5D4F-B500-0A3866EB78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457E36A-A43C-5D4F-B500-0A3866EB784D}"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47017B-A3C9-B04B-A232-0D00C448719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A47017B-A3C9-B04B-A232-0D00C448719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457E36A-A43C-5D4F-B500-0A3866EB784D}"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A47017B-A3C9-B04B-A232-0D00C4487195}" type="datetimeFigureOut">
              <a:rPr lang="en-US" smtClean="0"/>
              <a:pPr/>
              <a:t>12/3/2013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457E36A-A43C-5D4F-B500-0A3866EB784D}"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A47017B-A3C9-B04B-A232-0D00C4487195}"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7E36A-A43C-5D4F-B500-0A3866EB784D}"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A47017B-A3C9-B04B-A232-0D00C4487195}" type="datetimeFigureOut">
              <a:rPr lang="en-US" smtClean="0"/>
              <a:pPr/>
              <a:t>12/3/2013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457E36A-A43C-5D4F-B500-0A3866EB784D}"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47017B-A3C9-B04B-A232-0D00C4487195}" type="datetimeFigureOut">
              <a:rPr lang="en-US" smtClean="0"/>
              <a:pPr/>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457E36A-A43C-5D4F-B500-0A3866EB78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A47017B-A3C9-B04B-A232-0D00C4487195}" type="datetimeFigureOut">
              <a:rPr lang="en-US" smtClean="0"/>
              <a:pPr/>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457E36A-A43C-5D4F-B500-0A3866EB78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457E36A-A43C-5D4F-B500-0A3866EB784D}"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A47017B-A3C9-B04B-A232-0D00C4487195}" type="datetimeFigureOut">
              <a:rPr lang="en-US" smtClean="0"/>
              <a:pPr/>
              <a:t>12/3/2013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457E36A-A43C-5D4F-B500-0A3866EB784D}"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A47017B-A3C9-B04B-A232-0D00C4487195}" type="datetimeFigureOut">
              <a:rPr lang="en-US" smtClean="0"/>
              <a:pPr/>
              <a:t>12/3/2013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A47017B-A3C9-B04B-A232-0D00C4487195}" type="datetimeFigureOut">
              <a:rPr lang="en-US" smtClean="0"/>
              <a:pPr/>
              <a:t>12/3/2013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457E36A-A43C-5D4F-B500-0A3866EB784D}"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WEEK 1 ORTHO CURRICULUM</a:t>
            </a:r>
            <a:endParaRPr lang="en-US" dirty="0"/>
          </a:p>
        </p:txBody>
      </p:sp>
      <p:sp>
        <p:nvSpPr>
          <p:cNvPr id="2" name="Title 1"/>
          <p:cNvSpPr>
            <a:spLocks noGrp="1"/>
          </p:cNvSpPr>
          <p:nvPr>
            <p:ph type="ctrTitle"/>
          </p:nvPr>
        </p:nvSpPr>
        <p:spPr/>
        <p:txBody>
          <a:bodyPr/>
          <a:lstStyle/>
          <a:p>
            <a:r>
              <a:rPr lang="en-US" dirty="0" smtClean="0"/>
              <a:t>Lower Extremity H&amp;P: </a:t>
            </a:r>
            <a:br>
              <a:rPr lang="en-US" dirty="0" smtClean="0"/>
            </a:br>
            <a:r>
              <a:rPr lang="en-US" dirty="0" smtClean="0"/>
              <a:t>Foot/Ankle Exam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General Ortho Physical Exam Maneuvers</a:t>
            </a:r>
            <a:endParaRPr lang="en-US" dirty="0"/>
          </a:p>
        </p:txBody>
      </p:sp>
      <p:sp>
        <p:nvSpPr>
          <p:cNvPr id="3" name="Content Placeholder 2"/>
          <p:cNvSpPr>
            <a:spLocks noGrp="1"/>
          </p:cNvSpPr>
          <p:nvPr>
            <p:ph sz="quarter" idx="1"/>
          </p:nvPr>
        </p:nvSpPr>
        <p:spPr>
          <a:xfrm>
            <a:off x="301752" y="1527048"/>
            <a:ext cx="4135166" cy="4572000"/>
          </a:xfrm>
        </p:spPr>
        <p:txBody>
          <a:bodyPr>
            <a:normAutofit/>
          </a:bodyPr>
          <a:lstStyle/>
          <a:p>
            <a:r>
              <a:rPr lang="en-US" dirty="0" smtClean="0"/>
              <a:t>Inspection</a:t>
            </a:r>
          </a:p>
          <a:p>
            <a:r>
              <a:rPr lang="en-US" dirty="0" smtClean="0"/>
              <a:t>Palpation</a:t>
            </a:r>
          </a:p>
          <a:p>
            <a:r>
              <a:rPr lang="en-US" dirty="0" smtClean="0"/>
              <a:t>Range of Motion</a:t>
            </a:r>
          </a:p>
          <a:p>
            <a:r>
              <a:rPr lang="en-US" dirty="0" smtClean="0"/>
              <a:t>Muscle Strength </a:t>
            </a:r>
          </a:p>
          <a:p>
            <a:r>
              <a:rPr lang="en-US" dirty="0" smtClean="0"/>
              <a:t>Special </a:t>
            </a:r>
            <a:r>
              <a:rPr lang="en-US" dirty="0" smtClean="0"/>
              <a:t>Tests</a:t>
            </a:r>
          </a:p>
          <a:p>
            <a:r>
              <a:rPr lang="en-US" dirty="0" smtClean="0"/>
              <a:t>Always </a:t>
            </a:r>
            <a:r>
              <a:rPr lang="en-US" dirty="0" smtClean="0"/>
              <a:t>think about the joint above and below where the pain is and examine that joint</a:t>
            </a:r>
            <a:endParaRPr lang="en-US" dirty="0"/>
          </a:p>
        </p:txBody>
      </p:sp>
      <p:pic>
        <p:nvPicPr>
          <p:cNvPr id="6146" name="Picture 2" descr="http://www.bartleby.com/107/Images/large/image354.gif"/>
          <p:cNvPicPr>
            <a:picLocks noChangeAspect="1" noChangeArrowheads="1"/>
          </p:cNvPicPr>
          <p:nvPr/>
        </p:nvPicPr>
        <p:blipFill>
          <a:blip r:embed="rId2"/>
          <a:srcRect/>
          <a:stretch>
            <a:fillRect/>
          </a:stretch>
        </p:blipFill>
        <p:spPr bwMode="auto">
          <a:xfrm>
            <a:off x="4261694" y="2171699"/>
            <a:ext cx="4574458" cy="352649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a:t>
            </a:r>
            <a:endParaRPr lang="en-US" dirty="0"/>
          </a:p>
        </p:txBody>
      </p:sp>
      <p:sp>
        <p:nvSpPr>
          <p:cNvPr id="3" name="Content Placeholder 2"/>
          <p:cNvSpPr>
            <a:spLocks noGrp="1"/>
          </p:cNvSpPr>
          <p:nvPr>
            <p:ph sz="quarter" idx="1"/>
          </p:nvPr>
        </p:nvSpPr>
        <p:spPr/>
        <p:txBody>
          <a:bodyPr>
            <a:normAutofit/>
          </a:bodyPr>
          <a:lstStyle/>
          <a:p>
            <a:r>
              <a:rPr lang="en-US" dirty="0" smtClean="0"/>
              <a:t>Look for redness, swelling, warmth -&gt; think septic arthritis</a:t>
            </a:r>
          </a:p>
          <a:p>
            <a:r>
              <a:rPr lang="en-US" dirty="0" smtClean="0"/>
              <a:t>Evaluate for effusion</a:t>
            </a:r>
          </a:p>
          <a:p>
            <a:r>
              <a:rPr lang="en-US" dirty="0" smtClean="0"/>
              <a:t>Look for gross deformity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PALPATION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Medial and lateral </a:t>
            </a:r>
            <a:r>
              <a:rPr lang="en-US" dirty="0" err="1" smtClean="0"/>
              <a:t>malleoli</a:t>
            </a:r>
            <a:endParaRPr lang="en-US" dirty="0" smtClean="0"/>
          </a:p>
          <a:p>
            <a:r>
              <a:rPr lang="en-US" dirty="0" smtClean="0"/>
              <a:t>Palpate along the fibula to assess for tenderness, possible fibular fracture</a:t>
            </a:r>
          </a:p>
          <a:p>
            <a:r>
              <a:rPr lang="en-US" dirty="0" smtClean="0"/>
              <a:t>Anterior and posterior </a:t>
            </a:r>
            <a:r>
              <a:rPr lang="en-US" dirty="0" err="1" smtClean="0"/>
              <a:t>talofibular</a:t>
            </a:r>
            <a:r>
              <a:rPr lang="en-US" dirty="0" smtClean="0"/>
              <a:t> ligaments, deltoid ligament, </a:t>
            </a:r>
            <a:r>
              <a:rPr lang="en-US" dirty="0" err="1" smtClean="0"/>
              <a:t>calcaneofibular</a:t>
            </a:r>
            <a:r>
              <a:rPr lang="en-US" dirty="0" smtClean="0"/>
              <a:t> ligament</a:t>
            </a:r>
          </a:p>
          <a:p>
            <a:r>
              <a:rPr lang="en-US" dirty="0" err="1" smtClean="0"/>
              <a:t>Talar</a:t>
            </a:r>
            <a:r>
              <a:rPr lang="en-US" dirty="0" smtClean="0"/>
              <a:t> neck</a:t>
            </a:r>
          </a:p>
          <a:p>
            <a:r>
              <a:rPr lang="en-US" dirty="0" err="1" smtClean="0"/>
              <a:t>Calcaneus</a:t>
            </a:r>
            <a:endParaRPr lang="en-US" dirty="0" smtClean="0"/>
          </a:p>
          <a:p>
            <a:r>
              <a:rPr lang="en-US" dirty="0" smtClean="0"/>
              <a:t>Mid-foot</a:t>
            </a:r>
          </a:p>
          <a:p>
            <a:r>
              <a:rPr lang="en-US" dirty="0" smtClean="0"/>
              <a:t>5</a:t>
            </a:r>
            <a:r>
              <a:rPr lang="en-US" baseline="30000" dirty="0" smtClean="0"/>
              <a:t>th</a:t>
            </a:r>
            <a:r>
              <a:rPr lang="en-US" dirty="0" smtClean="0"/>
              <a:t> metatarsal</a:t>
            </a:r>
          </a:p>
          <a:p>
            <a:pPr lvl="1"/>
            <a:r>
              <a:rPr lang="en-US" dirty="0" smtClean="0"/>
              <a:t>Consider Jones fracture – concern for </a:t>
            </a:r>
            <a:r>
              <a:rPr lang="en-US" dirty="0" err="1" smtClean="0"/>
              <a:t>avascular</a:t>
            </a:r>
            <a:r>
              <a:rPr lang="en-US" dirty="0" smtClean="0"/>
              <a:t> necrosis</a:t>
            </a:r>
          </a:p>
          <a:p>
            <a:r>
              <a:rPr lang="en-US" dirty="0" smtClean="0"/>
              <a:t>Palpate the mid-foot, assessing for </a:t>
            </a:r>
            <a:r>
              <a:rPr lang="en-US" dirty="0" err="1" smtClean="0"/>
              <a:t>Lisfranc</a:t>
            </a:r>
            <a:r>
              <a:rPr lang="en-US" dirty="0" smtClean="0"/>
              <a:t> fracture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 OF MOTION</a:t>
            </a:r>
            <a:endParaRPr lang="en-US" dirty="0"/>
          </a:p>
        </p:txBody>
      </p:sp>
      <p:sp>
        <p:nvSpPr>
          <p:cNvPr id="3" name="Content Placeholder 2"/>
          <p:cNvSpPr>
            <a:spLocks noGrp="1"/>
          </p:cNvSpPr>
          <p:nvPr>
            <p:ph sz="quarter" idx="1"/>
          </p:nvPr>
        </p:nvSpPr>
        <p:spPr/>
        <p:txBody>
          <a:bodyPr>
            <a:normAutofit/>
          </a:bodyPr>
          <a:lstStyle/>
          <a:p>
            <a:r>
              <a:rPr lang="en-US" dirty="0" smtClean="0"/>
              <a:t>Plantar flexion: 50 degrees</a:t>
            </a:r>
          </a:p>
          <a:p>
            <a:r>
              <a:rPr lang="en-US" dirty="0" err="1" smtClean="0"/>
              <a:t>Dorsiflexion</a:t>
            </a:r>
            <a:r>
              <a:rPr lang="en-US" dirty="0" smtClean="0"/>
              <a:t>: 20 degrees</a:t>
            </a:r>
          </a:p>
          <a:p>
            <a:r>
              <a:rPr lang="en-US" dirty="0" smtClean="0"/>
              <a:t>Foot inversion: 35 degrees</a:t>
            </a:r>
          </a:p>
          <a:p>
            <a:r>
              <a:rPr lang="en-US" dirty="0" smtClean="0"/>
              <a:t>Foot </a:t>
            </a:r>
            <a:r>
              <a:rPr lang="en-US" dirty="0" err="1" smtClean="0"/>
              <a:t>eversion</a:t>
            </a:r>
            <a:r>
              <a:rPr lang="en-US" dirty="0" smtClean="0"/>
              <a:t>: 25 degrees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 TESTING</a:t>
            </a:r>
            <a:endParaRPr lang="en-US" dirty="0"/>
          </a:p>
        </p:txBody>
      </p:sp>
      <p:sp>
        <p:nvSpPr>
          <p:cNvPr id="3" name="Content Placeholder 2"/>
          <p:cNvSpPr>
            <a:spLocks noGrp="1"/>
          </p:cNvSpPr>
          <p:nvPr>
            <p:ph sz="quarter" idx="1"/>
          </p:nvPr>
        </p:nvSpPr>
        <p:spPr/>
        <p:txBody>
          <a:bodyPr/>
          <a:lstStyle/>
          <a:p>
            <a:r>
              <a:rPr lang="en-US" dirty="0" smtClean="0"/>
              <a:t>Resisted plantar and </a:t>
            </a:r>
            <a:r>
              <a:rPr lang="en-US" dirty="0" err="1" smtClean="0"/>
              <a:t>dorsiflexion</a:t>
            </a:r>
            <a:endParaRPr lang="en-US" dirty="0" smtClean="0"/>
          </a:p>
          <a:p>
            <a:r>
              <a:rPr lang="en-US" dirty="0" smtClean="0"/>
              <a:t>Resisted inversion and </a:t>
            </a:r>
            <a:r>
              <a:rPr lang="en-US" dirty="0" err="1" smtClean="0"/>
              <a:t>eversion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TESTS</a:t>
            </a:r>
            <a:endParaRPr lang="en-US" dirty="0"/>
          </a:p>
        </p:txBody>
      </p:sp>
      <p:sp>
        <p:nvSpPr>
          <p:cNvPr id="3" name="Content Placeholder 2"/>
          <p:cNvSpPr>
            <a:spLocks noGrp="1"/>
          </p:cNvSpPr>
          <p:nvPr>
            <p:ph sz="quarter" idx="1"/>
          </p:nvPr>
        </p:nvSpPr>
        <p:spPr>
          <a:xfrm>
            <a:off x="301752" y="1527048"/>
            <a:ext cx="6324585" cy="5330952"/>
          </a:xfrm>
        </p:spPr>
        <p:txBody>
          <a:bodyPr>
            <a:normAutofit fontScale="77500" lnSpcReduction="20000"/>
          </a:bodyPr>
          <a:lstStyle/>
          <a:p>
            <a:r>
              <a:rPr lang="en-US" dirty="0" smtClean="0"/>
              <a:t>Anterior drawer</a:t>
            </a:r>
          </a:p>
          <a:p>
            <a:pPr lvl="1"/>
            <a:r>
              <a:rPr lang="en-US" dirty="0" smtClean="0"/>
              <a:t>Assesses the anterior </a:t>
            </a:r>
            <a:r>
              <a:rPr lang="en-US" dirty="0" err="1" smtClean="0"/>
              <a:t>talofibular</a:t>
            </a:r>
            <a:r>
              <a:rPr lang="en-US" dirty="0" smtClean="0"/>
              <a:t> ligament</a:t>
            </a:r>
          </a:p>
          <a:p>
            <a:pPr lvl="1"/>
            <a:r>
              <a:rPr lang="en-US" dirty="0" smtClean="0"/>
              <a:t>Have the patient sit with the knee flexed over the edge of the table</a:t>
            </a:r>
          </a:p>
          <a:p>
            <a:pPr lvl="1"/>
            <a:r>
              <a:rPr lang="en-US" dirty="0" smtClean="0"/>
              <a:t>Stabilize the distal lower extremity with one hand and apply an anterior force to the heel with the other hand, attempting to </a:t>
            </a:r>
            <a:r>
              <a:rPr lang="en-US" dirty="0" err="1" smtClean="0"/>
              <a:t>subluxate</a:t>
            </a:r>
            <a:r>
              <a:rPr lang="en-US" dirty="0" smtClean="0"/>
              <a:t> the talus </a:t>
            </a:r>
            <a:r>
              <a:rPr lang="en-US" dirty="0" err="1" smtClean="0"/>
              <a:t>anteriorly</a:t>
            </a:r>
            <a:endParaRPr lang="en-US" dirty="0" smtClean="0"/>
          </a:p>
          <a:p>
            <a:r>
              <a:rPr lang="en-US" dirty="0" err="1" smtClean="0"/>
              <a:t>Talar</a:t>
            </a:r>
            <a:r>
              <a:rPr lang="en-US" dirty="0" smtClean="0"/>
              <a:t> tilt</a:t>
            </a:r>
          </a:p>
          <a:p>
            <a:pPr lvl="1"/>
            <a:r>
              <a:rPr lang="en-US" dirty="0" smtClean="0"/>
              <a:t>Evaluates for </a:t>
            </a:r>
            <a:r>
              <a:rPr lang="en-US" dirty="0" err="1" smtClean="0"/>
              <a:t>talar</a:t>
            </a:r>
            <a:r>
              <a:rPr lang="en-US" dirty="0" smtClean="0"/>
              <a:t> instability</a:t>
            </a:r>
          </a:p>
          <a:p>
            <a:pPr lvl="1"/>
            <a:r>
              <a:rPr lang="en-US" dirty="0" smtClean="0"/>
              <a:t>With the patient seated and with the ankle and foot unsupported in approx 15 degrees of plantar flexion, stabilize the medial aspect of the distal lower extremity and apply an inversion force to the </a:t>
            </a:r>
            <a:r>
              <a:rPr lang="en-US" dirty="0" err="1" smtClean="0"/>
              <a:t>hindfoot</a:t>
            </a:r>
            <a:r>
              <a:rPr lang="en-US" dirty="0" smtClean="0"/>
              <a:t> with the other hand</a:t>
            </a:r>
          </a:p>
          <a:p>
            <a:r>
              <a:rPr lang="en-US" dirty="0" smtClean="0"/>
              <a:t>Thompson test</a:t>
            </a:r>
          </a:p>
          <a:p>
            <a:pPr lvl="1"/>
            <a:r>
              <a:rPr lang="en-US" dirty="0" smtClean="0"/>
              <a:t>Evaluates for Achilles tendon rupture</a:t>
            </a:r>
          </a:p>
          <a:p>
            <a:pPr lvl="1"/>
            <a:r>
              <a:rPr lang="en-US" dirty="0" smtClean="0"/>
              <a:t>With the patient prone, flex the knee to 90 degrees and squeeze the calf</a:t>
            </a:r>
          </a:p>
          <a:p>
            <a:pPr lvl="1"/>
            <a:r>
              <a:rPr lang="en-US" dirty="0" smtClean="0"/>
              <a:t>The foot should plantar flex – if it does not, suspect tendon injury</a:t>
            </a:r>
          </a:p>
        </p:txBody>
      </p:sp>
      <p:pic>
        <p:nvPicPr>
          <p:cNvPr id="4" name="Picture 3"/>
          <p:cNvPicPr>
            <a:picLocks noChangeAspect="1"/>
          </p:cNvPicPr>
          <p:nvPr/>
        </p:nvPicPr>
        <p:blipFill>
          <a:blip r:embed="rId2"/>
          <a:stretch>
            <a:fillRect/>
          </a:stretch>
        </p:blipFill>
        <p:spPr>
          <a:xfrm>
            <a:off x="6651432" y="1527048"/>
            <a:ext cx="2184720" cy="2128413"/>
          </a:xfrm>
          <a:prstGeom prst="rect">
            <a:avLst/>
          </a:prstGeom>
        </p:spPr>
      </p:pic>
      <p:sp>
        <p:nvSpPr>
          <p:cNvPr id="5" name="TextBox 4"/>
          <p:cNvSpPr txBox="1"/>
          <p:nvPr/>
        </p:nvSpPr>
        <p:spPr>
          <a:xfrm>
            <a:off x="6692301" y="3655461"/>
            <a:ext cx="2451699" cy="369332"/>
          </a:xfrm>
          <a:prstGeom prst="rect">
            <a:avLst/>
          </a:prstGeom>
          <a:noFill/>
        </p:spPr>
        <p:txBody>
          <a:bodyPr wrap="square" rtlCol="0">
            <a:spAutoFit/>
          </a:bodyPr>
          <a:lstStyle/>
          <a:p>
            <a:r>
              <a:rPr lang="en-US" dirty="0" smtClean="0"/>
              <a:t>Anterior drawer</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313</TotalTime>
  <Words>273</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Lower Extremity H&amp;P:  Foot/Ankle Exam</vt:lpstr>
      <vt:lpstr>General Ortho Physical Exam Maneuvers</vt:lpstr>
      <vt:lpstr>INSPECTION</vt:lpstr>
      <vt:lpstr>PALPATION</vt:lpstr>
      <vt:lpstr>RANGE OF MOTION</vt:lpstr>
      <vt:lpstr>STRENGTH TESTING</vt:lpstr>
      <vt:lpstr>SPECIAL TESTS</vt:lpstr>
    </vt:vector>
  </TitlesOfParts>
  <Company>NMH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Lower Extremity H&amp;P:  Knee Exam</dc:title>
  <dc:creator>Jacqui Khorasanee</dc:creator>
  <cp:lastModifiedBy>Ted</cp:lastModifiedBy>
  <cp:revision>10</cp:revision>
  <cp:lastPrinted>2011-04-04T21:21:14Z</cp:lastPrinted>
  <dcterms:created xsi:type="dcterms:W3CDTF">2011-06-28T15:28:40Z</dcterms:created>
  <dcterms:modified xsi:type="dcterms:W3CDTF">2013-12-04T00:52:58Z</dcterms:modified>
</cp:coreProperties>
</file>