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50EC1AE-5902-B34F-BC4C-0B3E0D4990DD}" type="datetimeFigureOut">
              <a:rPr lang="en-US" smtClean="0"/>
              <a:pPr/>
              <a:t>5/2/11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E6EBE07-9364-AE47-A97E-AE3EE0BDED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1 </a:t>
            </a:r>
            <a:r>
              <a:rPr lang="en-US" dirty="0" err="1" smtClean="0"/>
              <a:t>ortho</a:t>
            </a:r>
            <a:r>
              <a:rPr lang="en-US" dirty="0" smtClean="0"/>
              <a:t> curriculum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Upper Extremity H&amp;P:</a:t>
            </a:r>
            <a:br>
              <a:rPr lang="en-US" dirty="0" smtClean="0"/>
            </a:br>
            <a:r>
              <a:rPr lang="en-US" dirty="0" smtClean="0"/>
              <a:t>Hand/Wrist Exam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Ortho Physical Exam Maneuvers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Inspection</a:t>
            </a:r>
          </a:p>
          <a:p>
            <a:r>
              <a:rPr lang="en-US" smtClean="0"/>
              <a:t>Palpation</a:t>
            </a:r>
          </a:p>
          <a:p>
            <a:r>
              <a:rPr lang="en-US" smtClean="0"/>
              <a:t>Range of Motion</a:t>
            </a:r>
          </a:p>
          <a:p>
            <a:r>
              <a:rPr lang="en-US" smtClean="0"/>
              <a:t>Muscle Strength</a:t>
            </a:r>
          </a:p>
          <a:p>
            <a:r>
              <a:rPr lang="en-US" smtClean="0"/>
              <a:t>Special Tests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Always think about the joint above and below where the pain is and examine that joint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Look for deformities</a:t>
            </a:r>
          </a:p>
          <a:p>
            <a:pPr lvl="1"/>
            <a:r>
              <a:rPr lang="en-US" dirty="0" smtClean="0"/>
              <a:t>Carpal dislocation</a:t>
            </a:r>
          </a:p>
          <a:p>
            <a:pPr lvl="1"/>
            <a:r>
              <a:rPr lang="en-US" dirty="0" smtClean="0"/>
              <a:t>Wrist fractures</a:t>
            </a:r>
          </a:p>
          <a:p>
            <a:r>
              <a:rPr lang="en-US" dirty="0" smtClean="0"/>
              <a:t>Redness, warmth, swelling</a:t>
            </a:r>
          </a:p>
          <a:p>
            <a:pPr lvl="1"/>
            <a:r>
              <a:rPr lang="en-US" dirty="0" smtClean="0"/>
              <a:t>Septic arthritis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8485" r="3423"/>
          <a:stretch>
            <a:fillRect/>
          </a:stretch>
        </p:blipFill>
        <p:spPr>
          <a:xfrm>
            <a:off x="4944947" y="1527049"/>
            <a:ext cx="4000182" cy="43982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Entire length of the radius and ulna</a:t>
            </a:r>
          </a:p>
          <a:p>
            <a:r>
              <a:rPr lang="en-US" dirty="0" err="1" smtClean="0"/>
              <a:t>Ulnar</a:t>
            </a:r>
            <a:r>
              <a:rPr lang="en-US" dirty="0" smtClean="0"/>
              <a:t> </a:t>
            </a:r>
            <a:r>
              <a:rPr lang="en-US" dirty="0" err="1" smtClean="0"/>
              <a:t>styloid</a:t>
            </a:r>
            <a:endParaRPr lang="en-US" dirty="0" smtClean="0"/>
          </a:p>
          <a:p>
            <a:pPr lvl="1"/>
            <a:r>
              <a:rPr lang="en-US" dirty="0" smtClean="0"/>
              <a:t>&gt; 50% of radius </a:t>
            </a:r>
            <a:r>
              <a:rPr lang="en-US" dirty="0" err="1" smtClean="0"/>
              <a:t>fxs</a:t>
            </a:r>
            <a:r>
              <a:rPr lang="en-US" dirty="0" smtClean="0"/>
              <a:t> have associated </a:t>
            </a:r>
            <a:r>
              <a:rPr lang="en-US" dirty="0" err="1" smtClean="0"/>
              <a:t>ulnar</a:t>
            </a:r>
            <a:r>
              <a:rPr lang="en-US" dirty="0" smtClean="0"/>
              <a:t> </a:t>
            </a:r>
            <a:r>
              <a:rPr lang="en-US" dirty="0" err="1" smtClean="0"/>
              <a:t>styloid</a:t>
            </a:r>
            <a:r>
              <a:rPr lang="en-US" dirty="0" smtClean="0"/>
              <a:t> </a:t>
            </a:r>
            <a:r>
              <a:rPr lang="en-US" dirty="0" err="1" smtClean="0"/>
              <a:t>fx</a:t>
            </a:r>
            <a:endParaRPr lang="en-US" dirty="0" smtClean="0"/>
          </a:p>
          <a:p>
            <a:r>
              <a:rPr lang="en-US" dirty="0" err="1" smtClean="0"/>
              <a:t>Scaphoid</a:t>
            </a:r>
            <a:endParaRPr lang="en-US" dirty="0" smtClean="0"/>
          </a:p>
          <a:p>
            <a:pPr lvl="1"/>
            <a:r>
              <a:rPr lang="en-US" dirty="0" smtClean="0"/>
              <a:t>In anatomic snuffbox -&gt; spread fingers and extend thumb</a:t>
            </a:r>
          </a:p>
          <a:p>
            <a:pPr lvl="1"/>
            <a:r>
              <a:rPr lang="en-US" dirty="0" smtClean="0"/>
              <a:t>Also can axial load thumb and assess for tenderness</a:t>
            </a:r>
          </a:p>
          <a:p>
            <a:r>
              <a:rPr lang="en-US" dirty="0" smtClean="0"/>
              <a:t>Distal 5</a:t>
            </a:r>
            <a:r>
              <a:rPr lang="en-US" baseline="30000" dirty="0" smtClean="0"/>
              <a:t>th</a:t>
            </a:r>
            <a:r>
              <a:rPr lang="en-US" dirty="0" smtClean="0"/>
              <a:t> metacarpal</a:t>
            </a:r>
          </a:p>
          <a:p>
            <a:r>
              <a:rPr lang="en-US" dirty="0" smtClean="0"/>
              <a:t>Proximal 2</a:t>
            </a:r>
            <a:r>
              <a:rPr lang="en-US" baseline="30000" dirty="0" smtClean="0"/>
              <a:t>nd</a:t>
            </a:r>
            <a:r>
              <a:rPr lang="en-US" dirty="0" smtClean="0"/>
              <a:t> and 3</a:t>
            </a:r>
            <a:r>
              <a:rPr lang="en-US" baseline="30000" dirty="0" smtClean="0"/>
              <a:t>rd</a:t>
            </a:r>
            <a:r>
              <a:rPr lang="en-US" dirty="0" smtClean="0"/>
              <a:t> metacarpals</a:t>
            </a:r>
          </a:p>
          <a:p>
            <a:r>
              <a:rPr lang="en-US" dirty="0" smtClean="0"/>
              <a:t>Carpal rows</a:t>
            </a:r>
          </a:p>
          <a:p>
            <a:r>
              <a:rPr lang="en-US" dirty="0" smtClean="0"/>
              <a:t>Neurovascular exam: distal pulses, capillary refill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Wrist Extension: 70-90</a:t>
            </a:r>
            <a:r>
              <a:rPr lang="en-US" baseline="30000" dirty="0" smtClean="0"/>
              <a:t>o </a:t>
            </a:r>
          </a:p>
          <a:p>
            <a:r>
              <a:rPr lang="en-US" dirty="0" smtClean="0"/>
              <a:t>Wrist Flexion: 70-80</a:t>
            </a:r>
            <a:r>
              <a:rPr lang="en-US" baseline="30000" dirty="0" smtClean="0"/>
              <a:t>o</a:t>
            </a:r>
          </a:p>
          <a:p>
            <a:r>
              <a:rPr lang="en-US" dirty="0" smtClean="0"/>
              <a:t>Radial and </a:t>
            </a:r>
            <a:r>
              <a:rPr lang="en-US" dirty="0" err="1" smtClean="0"/>
              <a:t>ulnar</a:t>
            </a:r>
            <a:r>
              <a:rPr lang="en-US" dirty="0" smtClean="0"/>
              <a:t> deviation</a:t>
            </a:r>
          </a:p>
          <a:p>
            <a:pPr lvl="1"/>
            <a:r>
              <a:rPr lang="en-US" dirty="0" err="1" smtClean="0"/>
              <a:t>Ulnar</a:t>
            </a:r>
            <a:r>
              <a:rPr lang="en-US" dirty="0" smtClean="0"/>
              <a:t> deviation: about 25</a:t>
            </a:r>
            <a:r>
              <a:rPr lang="en-US" sz="2700" baseline="30000" dirty="0" smtClean="0">
                <a:solidFill>
                  <a:schemeClr val="tx1"/>
                </a:solidFill>
              </a:rPr>
              <a:t>o</a:t>
            </a:r>
          </a:p>
          <a:p>
            <a:pPr lvl="1"/>
            <a:r>
              <a:rPr lang="en-US" dirty="0" err="1" smtClean="0"/>
              <a:t>Ulnar</a:t>
            </a:r>
            <a:r>
              <a:rPr lang="en-US" dirty="0" smtClean="0"/>
              <a:t> deviation &gt; radial deviation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99" y="4072692"/>
            <a:ext cx="2751567" cy="2455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95" y="4009193"/>
            <a:ext cx="2943432" cy="2518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7121" y="6488668"/>
            <a:ext cx="185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deviation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84240" y="6527800"/>
            <a:ext cx="177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Ulnar</a:t>
            </a:r>
            <a:r>
              <a:rPr lang="en-US" dirty="0" smtClean="0"/>
              <a:t> deviation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Median nerve: okay sign against resistance</a:t>
            </a:r>
          </a:p>
          <a:p>
            <a:r>
              <a:rPr lang="en-US" dirty="0" err="1" smtClean="0"/>
              <a:t>Ulnar</a:t>
            </a:r>
            <a:r>
              <a:rPr lang="en-US" dirty="0" smtClean="0"/>
              <a:t> nerve: intrinsic hand muscles: abduct fingers against resistance</a:t>
            </a:r>
          </a:p>
          <a:p>
            <a:r>
              <a:rPr lang="en-US" dirty="0" smtClean="0"/>
              <a:t>Radial nerve: wrist extension against resistance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52962"/>
            <a:ext cx="2896968" cy="2961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968" y="3552962"/>
            <a:ext cx="3182383" cy="2961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352" y="3552962"/>
            <a:ext cx="3064648" cy="29610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Tests: Gamekeeper’s Thumb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Ulnar</a:t>
            </a:r>
            <a:r>
              <a:rPr lang="en-US" dirty="0" smtClean="0"/>
              <a:t> collateral ligament injury at 1</a:t>
            </a:r>
            <a:r>
              <a:rPr lang="en-US" baseline="30000" dirty="0" smtClean="0"/>
              <a:t>st</a:t>
            </a:r>
            <a:r>
              <a:rPr lang="en-US" dirty="0" smtClean="0"/>
              <a:t> metacarpal-</a:t>
            </a:r>
            <a:r>
              <a:rPr lang="en-US" dirty="0" err="1" smtClean="0"/>
              <a:t>phalangeal</a:t>
            </a:r>
            <a:r>
              <a:rPr lang="en-US" dirty="0" smtClean="0"/>
              <a:t> joint</a:t>
            </a:r>
          </a:p>
          <a:p>
            <a:pPr lvl="1"/>
            <a:r>
              <a:rPr lang="en-US" dirty="0" smtClean="0"/>
              <a:t>Classically: thumb got stuck in a ski pole</a:t>
            </a:r>
          </a:p>
          <a:p>
            <a:pPr lvl="1"/>
            <a:r>
              <a:rPr lang="en-US" dirty="0" smtClean="0"/>
              <a:t>Support the radial aspect of the thumb by placing your thumb on the patient’s distal thumb and stress the joint trying to open it up -&gt; laxity or pain suggests injury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63" y="3934635"/>
            <a:ext cx="3843506" cy="29233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Tests: Jersey Finger and Mallet Finger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Jersey Finger: flexor tendon injury at DIP</a:t>
            </a:r>
          </a:p>
          <a:p>
            <a:pPr lvl="1"/>
            <a:r>
              <a:rPr lang="en-US" dirty="0" smtClean="0"/>
              <a:t>Can’t flex at DIP</a:t>
            </a:r>
          </a:p>
          <a:p>
            <a:pPr lvl="1"/>
            <a:r>
              <a:rPr lang="en-US" dirty="0" smtClean="0"/>
              <a:t>Urgent follow up</a:t>
            </a:r>
          </a:p>
          <a:p>
            <a:r>
              <a:rPr lang="en-US" dirty="0" smtClean="0"/>
              <a:t>Mallet finger: extensor tendon injury at DIP</a:t>
            </a:r>
          </a:p>
          <a:p>
            <a:pPr lvl="1"/>
            <a:r>
              <a:rPr lang="en-US" dirty="0" smtClean="0"/>
              <a:t>Can’t extend at DIP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8" y="3756526"/>
            <a:ext cx="4570167" cy="2620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5745" y="4612105"/>
            <a:ext cx="341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Mallet Finger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Tendon injuries (especially with lacerations)</a:t>
            </a:r>
          </a:p>
          <a:p>
            <a:pPr lvl="1"/>
            <a:r>
              <a:rPr lang="en-US" dirty="0" smtClean="0"/>
              <a:t>FDS -&gt; flex at the PIP joint</a:t>
            </a:r>
          </a:p>
          <a:p>
            <a:pPr lvl="1"/>
            <a:r>
              <a:rPr lang="en-US" dirty="0" smtClean="0"/>
              <a:t>FDP -&gt; immobilize PIP and flex at the DIP joint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243</TotalTime>
  <Words>303</Words>
  <Application>Microsoft Macintosh PowerPoint</Application>
  <PresentationFormat>On-screen Show (4:3)</PresentationFormat>
  <Paragraphs>55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Civic</vt:lpstr>
      <vt:lpstr>Upper Extremity H&amp;P: Hand/Wrist Exam</vt:lpstr>
      <vt:lpstr>General Ortho Physical Exam Maneuvers</vt:lpstr>
      <vt:lpstr>Inspection</vt:lpstr>
      <vt:lpstr>Palpation</vt:lpstr>
      <vt:lpstr>Range of Motion</vt:lpstr>
      <vt:lpstr>Strength Testing</vt:lpstr>
      <vt:lpstr>Special Tests: Gamekeeper’s Thumb</vt:lpstr>
      <vt:lpstr>Special Tests: Jersey Finger and Mallet Finger</vt:lpstr>
      <vt:lpstr>SPECIAL TESTS (CONT’D)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Extremity H&amp;P: Hand/Wrist Exam</dc:title>
  <dc:creator>Adriana Segura</dc:creator>
  <cp:lastModifiedBy>Adriana Segura</cp:lastModifiedBy>
  <cp:revision>9</cp:revision>
  <dcterms:created xsi:type="dcterms:W3CDTF">2011-05-02T18:02:44Z</dcterms:created>
  <dcterms:modified xsi:type="dcterms:W3CDTF">2011-05-02T18:12:29Z</dcterms:modified>
</cp:coreProperties>
</file>