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A47017B-A3C9-B04B-A232-0D00C4487195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57E36A-A43C-5D4F-B500-0A3866EB78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 ORTHO CURRICULUM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Lower Extremity H&amp;P: </a:t>
            </a:r>
            <a:br>
              <a:rPr lang="en-US" dirty="0" smtClean="0"/>
            </a:br>
            <a:r>
              <a:rPr lang="en-US" dirty="0" smtClean="0"/>
              <a:t>Hip Exam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Ortho Physical Exam Maneuvers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729922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Inspection</a:t>
            </a:r>
          </a:p>
          <a:p>
            <a:r>
              <a:rPr lang="en-US" dirty="0" smtClean="0"/>
              <a:t>Palpation</a:t>
            </a:r>
          </a:p>
          <a:p>
            <a:r>
              <a:rPr lang="en-US" dirty="0" smtClean="0"/>
              <a:t>Range of Motion</a:t>
            </a:r>
          </a:p>
          <a:p>
            <a:r>
              <a:rPr lang="en-US" dirty="0" smtClean="0"/>
              <a:t>Muscle Strength </a:t>
            </a:r>
          </a:p>
          <a:p>
            <a:r>
              <a:rPr lang="en-US" dirty="0" smtClean="0"/>
              <a:t>Special </a:t>
            </a:r>
            <a:r>
              <a:rPr lang="en-US" dirty="0" smtClean="0"/>
              <a:t>Tests</a:t>
            </a:r>
            <a:endParaRPr lang="en-US" dirty="0" smtClean="0"/>
          </a:p>
          <a:p>
            <a:r>
              <a:rPr lang="en-US" dirty="0" smtClean="0"/>
              <a:t>Always think about the joint above and below where the pain is and examine that joint</a:t>
            </a:r>
            <a:endParaRPr lang="en-US" dirty="0"/>
          </a:p>
        </p:txBody>
      </p:sp>
      <p:pic>
        <p:nvPicPr>
          <p:cNvPr id="6146" name="Picture 2" descr="http://www.bartleby.com/107/Images/large/image34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90146" y="2638876"/>
            <a:ext cx="2246006" cy="2552280"/>
          </a:xfrm>
          <a:prstGeom prst="rect">
            <a:avLst/>
          </a:prstGeom>
          <a:noFill/>
        </p:spPr>
      </p:pic>
      <p:pic>
        <p:nvPicPr>
          <p:cNvPr id="6148" name="Picture 4" descr="http://www.bartleby.com/107/Images/large/image339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1674" y="2638876"/>
            <a:ext cx="2357167" cy="25565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154645" cy="480931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Look for redness, swelling, warmth -&gt; think septic arthritis</a:t>
            </a:r>
          </a:p>
          <a:p>
            <a:r>
              <a:rPr lang="en-US" dirty="0" smtClean="0"/>
              <a:t>Examine the patient’s gait if possible</a:t>
            </a:r>
          </a:p>
          <a:p>
            <a:r>
              <a:rPr lang="en-US" dirty="0" smtClean="0"/>
              <a:t>Evaluate leg length and alignment</a:t>
            </a:r>
          </a:p>
          <a:p>
            <a:pPr lvl="1"/>
            <a:r>
              <a:rPr lang="en-US" dirty="0" smtClean="0"/>
              <a:t>Posterior dislocation (90% of hip dislocations) – affected leg is shortened and internally rotated</a:t>
            </a:r>
          </a:p>
          <a:p>
            <a:pPr lvl="1"/>
            <a:r>
              <a:rPr lang="en-US" dirty="0" smtClean="0"/>
              <a:t>Anterior dislocation – affect leg is slightly shortened and externally rotated</a:t>
            </a:r>
          </a:p>
        </p:txBody>
      </p:sp>
      <p:pic>
        <p:nvPicPr>
          <p:cNvPr id="4" name="Picture 3" descr="hip-fig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1275" y="2540129"/>
            <a:ext cx="3554398" cy="251744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665103" cy="4572000"/>
          </a:xfrm>
        </p:spPr>
        <p:txBody>
          <a:bodyPr/>
          <a:lstStyle/>
          <a:p>
            <a:r>
              <a:rPr lang="en-US" dirty="0" smtClean="0"/>
              <a:t>Palpate the </a:t>
            </a:r>
            <a:r>
              <a:rPr lang="en-US" dirty="0" err="1" smtClean="0"/>
              <a:t>ischial</a:t>
            </a:r>
            <a:r>
              <a:rPr lang="en-US" dirty="0" smtClean="0"/>
              <a:t> spines and pubic </a:t>
            </a:r>
            <a:r>
              <a:rPr lang="en-US" dirty="0" err="1" smtClean="0"/>
              <a:t>rami</a:t>
            </a:r>
            <a:endParaRPr lang="en-US" dirty="0" smtClean="0"/>
          </a:p>
          <a:p>
            <a:r>
              <a:rPr lang="en-US" dirty="0" smtClean="0"/>
              <a:t>Also assess the femur and knee for additional injuries</a:t>
            </a:r>
          </a:p>
          <a:p>
            <a:r>
              <a:rPr lang="en-US" dirty="0" smtClean="0"/>
              <a:t>Palpate the greater </a:t>
            </a:r>
            <a:r>
              <a:rPr lang="en-US" dirty="0" err="1" smtClean="0"/>
              <a:t>trochanter</a:t>
            </a:r>
            <a:r>
              <a:rPr lang="en-US" dirty="0" smtClean="0"/>
              <a:t> and assess for bursitis</a:t>
            </a:r>
          </a:p>
          <a:p>
            <a:pPr lvl="1"/>
            <a:r>
              <a:rPr lang="en-US" dirty="0" smtClean="0"/>
              <a:t>While palpating the </a:t>
            </a:r>
            <a:r>
              <a:rPr lang="en-US" dirty="0" err="1" smtClean="0"/>
              <a:t>trochanter</a:t>
            </a:r>
            <a:r>
              <a:rPr lang="en-US" dirty="0" smtClean="0"/>
              <a:t>, gently rock the extended leg on the table from side to side to assess for </a:t>
            </a:r>
            <a:r>
              <a:rPr lang="en-US" dirty="0" err="1" smtClean="0"/>
              <a:t>trochanteric</a:t>
            </a:r>
            <a:r>
              <a:rPr lang="en-US" dirty="0" smtClean="0"/>
              <a:t> bursitis</a:t>
            </a:r>
            <a:endParaRPr lang="en-US" dirty="0"/>
          </a:p>
        </p:txBody>
      </p:sp>
      <p:pic>
        <p:nvPicPr>
          <p:cNvPr id="4100" name="Picture 4" descr="http://www.bartleby.com/107/Images/large/image24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66855" y="2379261"/>
            <a:ext cx="3869297" cy="2909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Flexion: 135 degrees</a:t>
            </a:r>
          </a:p>
          <a:p>
            <a:r>
              <a:rPr lang="en-US" dirty="0" smtClean="0"/>
              <a:t>Extension: 15 degrees</a:t>
            </a:r>
          </a:p>
          <a:p>
            <a:r>
              <a:rPr lang="en-US" dirty="0" smtClean="0"/>
              <a:t>External rotation: 45 degrees</a:t>
            </a:r>
          </a:p>
          <a:p>
            <a:r>
              <a:rPr lang="en-US" dirty="0" smtClean="0"/>
              <a:t>Internal rotation: 35 degrees</a:t>
            </a:r>
          </a:p>
          <a:p>
            <a:r>
              <a:rPr lang="en-US" dirty="0" smtClean="0"/>
              <a:t>Abduction, adduction</a:t>
            </a:r>
          </a:p>
          <a:p>
            <a:r>
              <a:rPr lang="en-US" dirty="0" smtClean="0"/>
              <a:t>In a patient with severe pain, simply rock the affected leg from side to side on the exam table – if a patient is unable to tolerate this, suspect acute injury such as a hip fracture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Resisted hip flexion</a:t>
            </a:r>
          </a:p>
          <a:p>
            <a:r>
              <a:rPr lang="en-US" dirty="0" smtClean="0"/>
              <a:t>Resisted hip abduction and adduction</a:t>
            </a:r>
          </a:p>
          <a:p>
            <a:r>
              <a:rPr lang="en-US" dirty="0" smtClean="0"/>
              <a:t>Resisted internal and external rotation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7"/>
            <a:ext cx="5040732" cy="4837397"/>
          </a:xfrm>
        </p:spPr>
        <p:txBody>
          <a:bodyPr>
            <a:normAutofit/>
          </a:bodyPr>
          <a:lstStyle/>
          <a:p>
            <a:r>
              <a:rPr lang="en-US" dirty="0" err="1" smtClean="0"/>
              <a:t>Ober’s</a:t>
            </a:r>
            <a:r>
              <a:rPr lang="en-US" dirty="0" smtClean="0"/>
              <a:t> test – evaluates for tightness of the </a:t>
            </a:r>
            <a:r>
              <a:rPr lang="en-US" dirty="0" err="1" smtClean="0"/>
              <a:t>iliotibial</a:t>
            </a:r>
            <a:r>
              <a:rPr lang="en-US" dirty="0" smtClean="0"/>
              <a:t> band</a:t>
            </a:r>
          </a:p>
          <a:p>
            <a:pPr lvl="1"/>
            <a:r>
              <a:rPr lang="en-US" dirty="0" smtClean="0"/>
              <a:t>Have the patient lie on his unaffected side with the affected leg straight</a:t>
            </a:r>
          </a:p>
          <a:p>
            <a:pPr lvl="1"/>
            <a:r>
              <a:rPr lang="en-US" dirty="0" smtClean="0"/>
              <a:t>Stabilize the hip with one hand and use the other hand to lift the affected leg, bending the leg at the knee</a:t>
            </a:r>
          </a:p>
          <a:p>
            <a:pPr lvl="1"/>
            <a:r>
              <a:rPr lang="en-US" dirty="0" smtClean="0"/>
              <a:t>Allow the leg to drop</a:t>
            </a:r>
          </a:p>
          <a:p>
            <a:pPr lvl="1"/>
            <a:r>
              <a:rPr lang="en-US" dirty="0" smtClean="0"/>
              <a:t>If the leg does not fully adduct, the test is positive for tight IT band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2485" y="2280937"/>
            <a:ext cx="3493668" cy="281338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278</TotalTime>
  <Words>282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Lower Extremity H&amp;P:  Hip Exam</vt:lpstr>
      <vt:lpstr>General Ortho Physical Exam Maneuvers</vt:lpstr>
      <vt:lpstr>INSPECTION</vt:lpstr>
      <vt:lpstr>PALPATION</vt:lpstr>
      <vt:lpstr>RANGE OF MOTION</vt:lpstr>
      <vt:lpstr>STRENGTH TESTING</vt:lpstr>
      <vt:lpstr>SPECIAL TESTS</vt:lpstr>
    </vt:vector>
  </TitlesOfParts>
  <Company>NMH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Lower Extremity H&amp;P:  Knee Exam</dc:title>
  <dc:creator>Jacqui Khorasanee</dc:creator>
  <cp:lastModifiedBy>Ted</cp:lastModifiedBy>
  <cp:revision>8</cp:revision>
  <dcterms:created xsi:type="dcterms:W3CDTF">2011-06-28T15:29:11Z</dcterms:created>
  <dcterms:modified xsi:type="dcterms:W3CDTF">2013-12-04T01:01:44Z</dcterms:modified>
</cp:coreProperties>
</file>