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2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BDB93A9-DE17-42E8-A366-46C30944BF19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59C9D17-6C24-3043-8C4B-4F96A1EF4CD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BDB93A9-DE17-42E8-A366-46C30944BF19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C9D17-6C24-3043-8C4B-4F96A1EF4CD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59C9D17-6C24-3043-8C4B-4F96A1EF4CD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59C9D17-6C24-3043-8C4B-4F96A1EF4CD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9C9D17-6C24-3043-8C4B-4F96A1EF4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59C9D17-6C24-3043-8C4B-4F96A1EF4CD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C9D17-6C24-3043-8C4B-4F96A1EF4CD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59C9D17-6C24-3043-8C4B-4F96A1EF4CD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7D78-5C0B-6845-B593-2D0C90B73EFE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defTabSz="457200"/>
            <a:fld id="{C64C7D78-5C0B-6845-B593-2D0C90B73EFE}" type="datetimeFigureOut">
              <a:rPr lang="en-US" smtClean="0"/>
              <a:pPr defTabSz="457200"/>
              <a:t>2/27/2014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defTabSz="457200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457200"/>
            <a:fld id="{659C9D17-6C24-3043-8C4B-4F96A1EF4CD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ubtitle 1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Week 1 Ortho Curriculum</a:t>
            </a:r>
            <a:endParaRPr lang="en-US" dirty="0"/>
          </a:p>
        </p:txBody>
      </p:sp>
      <p:sp>
        <p:nvSpPr>
          <p:cNvPr id="110" name="Title 10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Upper Extremity H&amp;P: Shoulder Exam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 Testing: </a:t>
            </a:r>
            <a:r>
              <a:rPr lang="en-US" dirty="0" err="1" smtClean="0"/>
              <a:t>Subscapularis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1261308"/>
          </a:xfrm>
        </p:spPr>
        <p:txBody>
          <a:bodyPr/>
          <a:lstStyle/>
          <a:p>
            <a:r>
              <a:rPr lang="en-US" dirty="0" err="1" smtClean="0"/>
              <a:t>Subscapularis</a:t>
            </a:r>
            <a:r>
              <a:rPr lang="en-US" dirty="0" smtClean="0"/>
              <a:t>: internal rotation</a:t>
            </a:r>
          </a:p>
          <a:p>
            <a:pPr lvl="2"/>
            <a:r>
              <a:rPr lang="en-US" dirty="0" smtClean="0"/>
              <a:t>Internal rotation against resistance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2978" y="2393245"/>
            <a:ext cx="5449485" cy="38000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 joint Injury</a:t>
            </a:r>
          </a:p>
          <a:p>
            <a:pPr lvl="1"/>
            <a:r>
              <a:rPr lang="en-US" dirty="0" smtClean="0"/>
              <a:t>Cross-arm test</a:t>
            </a:r>
          </a:p>
          <a:p>
            <a:r>
              <a:rPr lang="en-US" dirty="0" smtClean="0"/>
              <a:t>Impingement: rotator cuff tendonitis, </a:t>
            </a:r>
            <a:r>
              <a:rPr lang="en-US" dirty="0" err="1" smtClean="0"/>
              <a:t>subacromial</a:t>
            </a:r>
            <a:r>
              <a:rPr lang="en-US" dirty="0" smtClean="0"/>
              <a:t> bursitis: </a:t>
            </a:r>
          </a:p>
          <a:p>
            <a:pPr marL="54864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dirty="0" smtClean="0"/>
              <a:t>Look for pain when performing these maneuvers (these maneuvers push the humeral head against the </a:t>
            </a:r>
            <a:r>
              <a:rPr lang="en-US" dirty="0" err="1" smtClean="0"/>
              <a:t>acromion</a:t>
            </a:r>
            <a:r>
              <a:rPr lang="en-US" dirty="0" smtClean="0"/>
              <a:t> thereby pinching tendons) </a:t>
            </a:r>
          </a:p>
          <a:p>
            <a:pPr lvl="1"/>
            <a:r>
              <a:rPr lang="en-US" dirty="0" err="1" smtClean="0"/>
              <a:t>Neer’s</a:t>
            </a:r>
            <a:r>
              <a:rPr lang="en-US" dirty="0" smtClean="0"/>
              <a:t> Test</a:t>
            </a:r>
          </a:p>
          <a:p>
            <a:pPr lvl="1"/>
            <a:r>
              <a:rPr lang="en-US" dirty="0" err="1" smtClean="0"/>
              <a:t>Hawkin’s</a:t>
            </a:r>
            <a:r>
              <a:rPr lang="en-US" dirty="0" smtClean="0"/>
              <a:t> Test</a:t>
            </a:r>
          </a:p>
          <a:p>
            <a:r>
              <a:rPr lang="en-US" dirty="0" smtClean="0"/>
              <a:t>Other Special Tests</a:t>
            </a:r>
          </a:p>
          <a:p>
            <a:pPr lvl="1"/>
            <a:r>
              <a:rPr lang="en-US" dirty="0" smtClean="0"/>
              <a:t>Speed’s Test</a:t>
            </a:r>
          </a:p>
          <a:p>
            <a:pPr lvl="1"/>
            <a:r>
              <a:rPr lang="en-US" dirty="0" smtClean="0"/>
              <a:t>O’Brien’s Test</a:t>
            </a:r>
          </a:p>
          <a:p>
            <a:pPr lvl="1"/>
            <a:r>
              <a:rPr lang="en-US" dirty="0" smtClean="0"/>
              <a:t>Shoulder Apprehension Test</a:t>
            </a:r>
          </a:p>
          <a:p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Injury: Cross-Arm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Pull arm across body (thereby compressing the AC joint) </a:t>
            </a:r>
          </a:p>
          <a:p>
            <a:pPr lvl="2"/>
            <a:r>
              <a:rPr lang="en-US" dirty="0" smtClean="0"/>
              <a:t>look for pain at the AC joint not just general shoulder pain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9361" y="2942054"/>
            <a:ext cx="3903093" cy="34048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Impingement Tests: Neer’s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Forward flexion with arm internally rotated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0527" y="2318548"/>
            <a:ext cx="5588354" cy="41798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Impingement Tests: Hawkins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Arm at 90</a:t>
            </a:r>
            <a:r>
              <a:rPr lang="en-US" baseline="30000" dirty="0" smtClean="0"/>
              <a:t>o</a:t>
            </a:r>
            <a:r>
              <a:rPr lang="en-US" dirty="0" smtClean="0"/>
              <a:t>, 30</a:t>
            </a:r>
            <a:r>
              <a:rPr lang="en-US" baseline="30000" dirty="0" smtClean="0"/>
              <a:t>o</a:t>
            </a:r>
            <a:r>
              <a:rPr lang="en-US" dirty="0" smtClean="0"/>
              <a:t> of forward flexion, bend elbow and take from external rotation to internal rotation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3474" y="2447942"/>
            <a:ext cx="5908842" cy="38845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Special Tests: O’Brien’s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Labrum tears</a:t>
            </a:r>
          </a:p>
          <a:p>
            <a:pPr lvl="1"/>
            <a:r>
              <a:rPr lang="en-US" dirty="0" smtClean="0"/>
              <a:t>Arm at 90</a:t>
            </a:r>
            <a:r>
              <a:rPr lang="en-US" baseline="30000" dirty="0" smtClean="0"/>
              <a:t>o</a:t>
            </a:r>
            <a:r>
              <a:rPr lang="en-US" dirty="0" smtClean="0"/>
              <a:t>, flexed at 90</a:t>
            </a:r>
            <a:r>
              <a:rPr lang="en-US" sz="2162" baseline="30000" dirty="0" smtClean="0"/>
              <a:t>o</a:t>
            </a:r>
            <a:r>
              <a:rPr lang="en-US" dirty="0" smtClean="0"/>
              <a:t>, bring arm across midline and then up against resistance </a:t>
            </a:r>
          </a:p>
          <a:p>
            <a:pPr lvl="2"/>
            <a:r>
              <a:rPr lang="en-US" dirty="0" smtClean="0"/>
              <a:t>Internally rotated (thumb down)-&gt; if pain, labrum tear</a:t>
            </a:r>
          </a:p>
          <a:p>
            <a:pPr lvl="2"/>
            <a:r>
              <a:rPr lang="en-US" dirty="0" smtClean="0"/>
              <a:t>Externally rotated (thumb up) -&gt; if pain, biceps pathology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445" y="3546597"/>
            <a:ext cx="3704948" cy="33114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Special Tests: Speed’s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Biceps injury</a:t>
            </a:r>
          </a:p>
          <a:p>
            <a:pPr lvl="1"/>
            <a:r>
              <a:rPr lang="en-US" dirty="0" smtClean="0"/>
              <a:t>Grab hand as if handshake and do resisted </a:t>
            </a:r>
            <a:r>
              <a:rPr lang="en-US" dirty="0" err="1" smtClean="0"/>
              <a:t>supination</a:t>
            </a:r>
            <a:r>
              <a:rPr lang="en-US" dirty="0" smtClean="0"/>
              <a:t>, look for pain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8788" y="2637826"/>
            <a:ext cx="4015899" cy="38032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Special Tests: Apprehension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Shoulder stability (for recurrent </a:t>
            </a:r>
            <a:r>
              <a:rPr lang="en-US" dirty="0" err="1" smtClean="0"/>
              <a:t>dislocators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patient supine, arm abducted 90</a:t>
            </a:r>
            <a:r>
              <a:rPr lang="en-US" sz="2162" baseline="30000" dirty="0" smtClean="0"/>
              <a:t>o</a:t>
            </a:r>
            <a:r>
              <a:rPr lang="en-US" dirty="0" smtClean="0"/>
              <a:t>, elbow flexed to 90</a:t>
            </a:r>
            <a:r>
              <a:rPr lang="en-US" sz="2162" baseline="30000" dirty="0" smtClean="0"/>
              <a:t>o</a:t>
            </a:r>
            <a:r>
              <a:rPr lang="en-US" dirty="0" smtClean="0"/>
              <a:t>, external rotation to 90</a:t>
            </a:r>
            <a:r>
              <a:rPr lang="en-US" sz="2162" baseline="30000" dirty="0" smtClean="0"/>
              <a:t>o</a:t>
            </a:r>
            <a:r>
              <a:rPr lang="en-US" dirty="0" smtClean="0"/>
              <a:t> -&gt; patient will feel pressure at the </a:t>
            </a:r>
            <a:r>
              <a:rPr lang="en-US" dirty="0" err="1" smtClean="0"/>
              <a:t>humerus</a:t>
            </a:r>
            <a:endParaRPr lang="en-US" dirty="0" smtClean="0"/>
          </a:p>
          <a:p>
            <a:pPr lvl="2"/>
            <a:r>
              <a:rPr lang="en-US" dirty="0" smtClean="0"/>
              <a:t>If you push down on the humeral head, will decrease pain and increase stability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6429" y="3526864"/>
            <a:ext cx="3746233" cy="30512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Ortho Physical Exam Maneuvers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570686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Inspection</a:t>
            </a:r>
          </a:p>
          <a:p>
            <a:r>
              <a:rPr lang="en-US" dirty="0" smtClean="0"/>
              <a:t>Palpation</a:t>
            </a:r>
          </a:p>
          <a:p>
            <a:r>
              <a:rPr lang="en-US" dirty="0" smtClean="0"/>
              <a:t>Range of Motion</a:t>
            </a:r>
          </a:p>
          <a:p>
            <a:r>
              <a:rPr lang="en-US" dirty="0" smtClean="0"/>
              <a:t>Muscle Strength</a:t>
            </a:r>
          </a:p>
          <a:p>
            <a:r>
              <a:rPr lang="en-US" dirty="0" smtClean="0"/>
              <a:t>Special Tests</a:t>
            </a:r>
          </a:p>
          <a:p>
            <a:r>
              <a:rPr lang="en-US" dirty="0" smtClean="0"/>
              <a:t>Always think about the joint above and below where the pain is and examine that joint</a:t>
            </a:r>
            <a:endParaRPr lang="en-US" dirty="0"/>
          </a:p>
        </p:txBody>
      </p:sp>
      <p:pic>
        <p:nvPicPr>
          <p:cNvPr id="16386" name="Picture 2" descr="http://www.bartleby.com/107/Images/large/image41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2210" y="1847094"/>
            <a:ext cx="4471463" cy="4251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Usually normal in the shoulder exam with a few notable exceptions</a:t>
            </a:r>
          </a:p>
          <a:p>
            <a:r>
              <a:rPr lang="en-US" dirty="0" smtClean="0"/>
              <a:t>Squared off shoulder: anterior shoulder dislocation</a:t>
            </a:r>
          </a:p>
          <a:p>
            <a:r>
              <a:rPr lang="en-US" dirty="0" smtClean="0"/>
              <a:t>Look for signs of infection (redness, swelling, warmth): think septic joint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8891" y="1673238"/>
            <a:ext cx="4147261" cy="4380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6739" y="6053328"/>
            <a:ext cx="341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Anterior shoulder dislocation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Palpate the entire shoulder joint looking for point tenderness or deformity</a:t>
            </a:r>
          </a:p>
          <a:p>
            <a:pPr lvl="1"/>
            <a:r>
              <a:rPr lang="en-US" dirty="0" err="1" smtClean="0"/>
              <a:t>Sternoclavicular</a:t>
            </a:r>
            <a:r>
              <a:rPr lang="en-US" dirty="0" smtClean="0"/>
              <a:t> joint</a:t>
            </a:r>
          </a:p>
          <a:p>
            <a:pPr lvl="1"/>
            <a:r>
              <a:rPr lang="en-US" dirty="0" smtClean="0"/>
              <a:t>Clavicle</a:t>
            </a:r>
          </a:p>
          <a:p>
            <a:pPr lvl="1"/>
            <a:r>
              <a:rPr lang="en-US" dirty="0" err="1" smtClean="0"/>
              <a:t>Acromioclavicular</a:t>
            </a:r>
            <a:r>
              <a:rPr lang="en-US" dirty="0" smtClean="0"/>
              <a:t> joint (may be tender at baseline)</a:t>
            </a:r>
          </a:p>
          <a:p>
            <a:pPr lvl="1"/>
            <a:r>
              <a:rPr lang="en-US" dirty="0" smtClean="0"/>
              <a:t>Humeral head</a:t>
            </a:r>
          </a:p>
          <a:p>
            <a:pPr lvl="1"/>
            <a:r>
              <a:rPr lang="en-US" dirty="0" err="1" smtClean="0"/>
              <a:t>Bicipital</a:t>
            </a:r>
            <a:r>
              <a:rPr lang="en-US" dirty="0" smtClean="0"/>
              <a:t> tendon in </a:t>
            </a:r>
            <a:r>
              <a:rPr lang="en-US" dirty="0" err="1" smtClean="0"/>
              <a:t>bicipital</a:t>
            </a:r>
            <a:r>
              <a:rPr lang="en-US" dirty="0" smtClean="0"/>
              <a:t> groove</a:t>
            </a:r>
          </a:p>
          <a:p>
            <a:pPr lvl="2"/>
            <a:r>
              <a:rPr lang="en-US" dirty="0" smtClean="0"/>
              <a:t>Arm at 90 degrees, externally rotate to feel the tendon moving (may be tender)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4800600" y="5687409"/>
            <a:ext cx="4041775" cy="36591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Palpation of </a:t>
            </a:r>
            <a:r>
              <a:rPr lang="en-US" dirty="0" err="1" smtClean="0"/>
              <a:t>bicipital</a:t>
            </a:r>
            <a:r>
              <a:rPr lang="en-US" dirty="0" smtClean="0"/>
              <a:t> tendon in groove</a:t>
            </a:r>
            <a:endParaRPr lang="en-US" dirty="0"/>
          </a:p>
        </p:txBody>
      </p:sp>
      <p:pic>
        <p:nvPicPr>
          <p:cNvPr id="10" name="Content Placeholder 9" descr="Screen shot 2011-04-06 at 1.48.59 PM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1375" t="1829" r="11813" b="9529"/>
          <a:stretch>
            <a:fillRect/>
          </a:stretch>
        </p:blipFill>
        <p:spPr>
          <a:xfrm>
            <a:off x="4800600" y="2181021"/>
            <a:ext cx="3872693" cy="30021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Range of Motion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Know what normal ranges are</a:t>
            </a:r>
          </a:p>
          <a:p>
            <a:r>
              <a:rPr lang="en-US" dirty="0" smtClean="0"/>
              <a:t>Forward Flexion: 150-170</a:t>
            </a:r>
            <a:r>
              <a:rPr lang="en-US" baseline="30000" dirty="0" smtClean="0"/>
              <a:t>o</a:t>
            </a:r>
          </a:p>
          <a:p>
            <a:r>
              <a:rPr lang="en-US" dirty="0" smtClean="0"/>
              <a:t>Extension: 50-70</a:t>
            </a:r>
            <a:r>
              <a:rPr lang="en-US" sz="2471" baseline="30000" dirty="0" smtClean="0"/>
              <a:t>o</a:t>
            </a:r>
          </a:p>
          <a:p>
            <a:r>
              <a:rPr lang="en-US" dirty="0" smtClean="0"/>
              <a:t>External rotation: about 90</a:t>
            </a:r>
            <a:r>
              <a:rPr lang="en-US" sz="2471" baseline="30000" dirty="0" smtClean="0"/>
              <a:t>o</a:t>
            </a:r>
          </a:p>
          <a:p>
            <a:r>
              <a:rPr lang="en-US" dirty="0" smtClean="0"/>
              <a:t>Internal rotation: place hands behind the back  with palm out</a:t>
            </a:r>
          </a:p>
          <a:p>
            <a:pPr lvl="1"/>
            <a:r>
              <a:rPr lang="en-US" dirty="0" smtClean="0"/>
              <a:t>Measure level of </a:t>
            </a:r>
            <a:r>
              <a:rPr lang="en-US" dirty="0" err="1" smtClean="0"/>
              <a:t>spinous</a:t>
            </a:r>
            <a:r>
              <a:rPr lang="en-US" dirty="0" smtClean="0"/>
              <a:t> process of thumb</a:t>
            </a:r>
          </a:p>
          <a:p>
            <a:pPr lvl="1"/>
            <a:r>
              <a:rPr lang="en-US" dirty="0" smtClean="0"/>
              <a:t>Normal is above T7</a:t>
            </a:r>
          </a:p>
          <a:p>
            <a:pPr lvl="1"/>
            <a:r>
              <a:rPr lang="en-US" dirty="0" smtClean="0"/>
              <a:t>Compare both sides (dominant hand usually is 2 </a:t>
            </a:r>
            <a:r>
              <a:rPr lang="en-US" dirty="0" err="1" smtClean="0"/>
              <a:t>spinous</a:t>
            </a:r>
            <a:r>
              <a:rPr lang="en-US" dirty="0" smtClean="0"/>
              <a:t> process below non-dominant hand)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785326" y="5592982"/>
            <a:ext cx="2546026" cy="46034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Internal Rotation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1678" y="1371600"/>
            <a:ext cx="2849674" cy="42213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ROM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normal active ROM, probably no mechanical limitation</a:t>
            </a:r>
          </a:p>
          <a:p>
            <a:pPr lvl="1"/>
            <a:r>
              <a:rPr lang="en-US" dirty="0" smtClean="0"/>
              <a:t>Can basically rule out:</a:t>
            </a:r>
          </a:p>
          <a:p>
            <a:pPr lvl="2"/>
            <a:r>
              <a:rPr lang="en-US" dirty="0" smtClean="0"/>
              <a:t>Humeral head fracture</a:t>
            </a:r>
          </a:p>
          <a:p>
            <a:pPr lvl="2"/>
            <a:r>
              <a:rPr lang="en-US" dirty="0" smtClean="0"/>
              <a:t>Dislocation</a:t>
            </a:r>
          </a:p>
          <a:p>
            <a:pPr lvl="2"/>
            <a:r>
              <a:rPr lang="en-US" dirty="0" smtClean="0"/>
              <a:t>Adhesive </a:t>
            </a:r>
            <a:r>
              <a:rPr lang="en-US" dirty="0" err="1" smtClean="0"/>
              <a:t>capsulitis</a:t>
            </a:r>
            <a:r>
              <a:rPr lang="en-US" dirty="0" smtClean="0"/>
              <a:t> (frozen shoulder)</a:t>
            </a:r>
          </a:p>
          <a:p>
            <a:r>
              <a:rPr lang="en-US" dirty="0" smtClean="0"/>
              <a:t>If passive ROM preserved, but pt has impaired active ROM, think of pain-limited injury</a:t>
            </a:r>
          </a:p>
          <a:p>
            <a:pPr lvl="1"/>
            <a:r>
              <a:rPr lang="en-US" dirty="0" smtClean="0"/>
              <a:t>Rotator cuff pathology</a:t>
            </a:r>
          </a:p>
          <a:p>
            <a:pPr lvl="1"/>
            <a:r>
              <a:rPr lang="en-US" dirty="0" smtClean="0"/>
              <a:t>Bursitis</a:t>
            </a:r>
          </a:p>
          <a:p>
            <a:pPr lvl="1"/>
            <a:r>
              <a:rPr lang="en-US" dirty="0" smtClean="0"/>
              <a:t>Tendonitis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/>
            <a:r>
              <a:rPr lang="en-US" dirty="0" smtClean="0"/>
              <a:t>Rotator Cuff Muscles</a:t>
            </a:r>
          </a:p>
          <a:p>
            <a:pPr marL="548640" lvl="2"/>
            <a:r>
              <a:rPr lang="en-US" dirty="0" err="1" smtClean="0"/>
              <a:t>Supraspinatus</a:t>
            </a:r>
            <a:endParaRPr lang="en-US" dirty="0" smtClean="0"/>
          </a:p>
          <a:p>
            <a:pPr marL="548640" lvl="2"/>
            <a:r>
              <a:rPr lang="en-US" dirty="0" err="1" smtClean="0"/>
              <a:t>Infraspinatus</a:t>
            </a:r>
            <a:endParaRPr lang="en-US" dirty="0" smtClean="0"/>
          </a:p>
          <a:p>
            <a:pPr marL="548640" lvl="2"/>
            <a:r>
              <a:rPr lang="en-US" dirty="0" err="1" smtClean="0"/>
              <a:t>Teres</a:t>
            </a:r>
            <a:r>
              <a:rPr lang="en-US" dirty="0" smtClean="0"/>
              <a:t> minor</a:t>
            </a:r>
          </a:p>
          <a:p>
            <a:pPr marL="548640" lvl="2"/>
            <a:r>
              <a:rPr lang="en-US" dirty="0" err="1" smtClean="0"/>
              <a:t>Subscapularis</a:t>
            </a:r>
            <a:endParaRPr lang="en-US" dirty="0" smtClean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dirty="0" smtClean="0"/>
          </a:p>
          <a:p>
            <a:pPr marL="0"/>
            <a:r>
              <a:rPr lang="en-US" dirty="0" smtClean="0"/>
              <a:t>Hint for rotator cuff muscle actions</a:t>
            </a:r>
          </a:p>
          <a:p>
            <a:pPr marL="548640" lvl="2"/>
            <a:r>
              <a:rPr lang="en-US" dirty="0" smtClean="0"/>
              <a:t>Remember that </a:t>
            </a:r>
            <a:r>
              <a:rPr lang="en-US" dirty="0" err="1" smtClean="0"/>
              <a:t>supraspinatus</a:t>
            </a:r>
            <a:r>
              <a:rPr lang="en-US" dirty="0" smtClean="0"/>
              <a:t>, </a:t>
            </a:r>
            <a:r>
              <a:rPr lang="en-US" dirty="0" err="1" smtClean="0"/>
              <a:t>teres</a:t>
            </a:r>
            <a:r>
              <a:rPr lang="en-US" dirty="0" smtClean="0"/>
              <a:t> minor and </a:t>
            </a:r>
            <a:r>
              <a:rPr lang="en-US" dirty="0" err="1" smtClean="0"/>
              <a:t>infraspinatus</a:t>
            </a:r>
            <a:r>
              <a:rPr lang="en-US" dirty="0" smtClean="0"/>
              <a:t> insert on post surface of scapula; </a:t>
            </a:r>
            <a:r>
              <a:rPr lang="en-US" dirty="0" err="1" smtClean="0"/>
              <a:t>subscapularis</a:t>
            </a:r>
            <a:r>
              <a:rPr lang="en-US" dirty="0" smtClean="0"/>
              <a:t> inserts on the anterior surface of the scapula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 Testing: </a:t>
            </a:r>
            <a:r>
              <a:rPr lang="en-US" dirty="0" err="1" smtClean="0"/>
              <a:t>Supraspinatus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Supraspinatus</a:t>
            </a:r>
            <a:r>
              <a:rPr lang="en-US" dirty="0" smtClean="0"/>
              <a:t>: abduction (with deltoid)</a:t>
            </a:r>
          </a:p>
          <a:p>
            <a:pPr lvl="2"/>
            <a:r>
              <a:rPr lang="en-US" dirty="0" smtClean="0"/>
              <a:t>Empty Beer can Test</a:t>
            </a:r>
          </a:p>
          <a:p>
            <a:pPr lvl="3"/>
            <a:r>
              <a:rPr lang="en-US" dirty="0" smtClean="0"/>
              <a:t>Arm to 90</a:t>
            </a:r>
            <a:r>
              <a:rPr lang="en-US" baseline="30000" dirty="0" smtClean="0"/>
              <a:t>o</a:t>
            </a:r>
            <a:r>
              <a:rPr lang="en-US" dirty="0" smtClean="0"/>
              <a:t>, forward flexion to 30</a:t>
            </a:r>
            <a:r>
              <a:rPr lang="en-US" baseline="30000" dirty="0" smtClean="0"/>
              <a:t>o</a:t>
            </a:r>
            <a:r>
              <a:rPr lang="en-US" dirty="0" smtClean="0"/>
              <a:t>, internal rotation of hand with thumbs down, push up against resistance</a:t>
            </a:r>
          </a:p>
          <a:p>
            <a:pPr lvl="2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3910" y="3068481"/>
            <a:ext cx="4714003" cy="31781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 Testing: </a:t>
            </a:r>
            <a:r>
              <a:rPr lang="en-US" dirty="0" err="1" smtClean="0"/>
              <a:t>Teres</a:t>
            </a:r>
            <a:r>
              <a:rPr lang="en-US" dirty="0" smtClean="0"/>
              <a:t> minor/</a:t>
            </a:r>
            <a:r>
              <a:rPr lang="en-US" dirty="0" err="1" smtClean="0"/>
              <a:t>infraspinatus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572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Teres</a:t>
            </a:r>
            <a:r>
              <a:rPr lang="en-US" dirty="0" smtClean="0"/>
              <a:t> minor/</a:t>
            </a:r>
            <a:r>
              <a:rPr lang="en-US" dirty="0" err="1" smtClean="0"/>
              <a:t>infraspinatus</a:t>
            </a:r>
            <a:r>
              <a:rPr lang="en-US" dirty="0" smtClean="0"/>
              <a:t>: external rotation</a:t>
            </a:r>
          </a:p>
          <a:p>
            <a:pPr lvl="2"/>
            <a:r>
              <a:rPr lang="en-US" dirty="0" smtClean="0"/>
              <a:t>External rotation against resistance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9466" y="2463575"/>
            <a:ext cx="5760007" cy="3826522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Microsoft Office PowerPoint</Application>
  <PresentationFormat>On-screen Show (4:3)</PresentationFormat>
  <Paragraphs>96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Civic</vt:lpstr>
      <vt:lpstr>Upper Extremity H&amp;P: Shoulder Exam</vt:lpstr>
      <vt:lpstr>General Ortho Physical Exam Maneuvers</vt:lpstr>
      <vt:lpstr>Inspection</vt:lpstr>
      <vt:lpstr>Palpation</vt:lpstr>
      <vt:lpstr>Range of Motion</vt:lpstr>
      <vt:lpstr>ROM (continued)</vt:lpstr>
      <vt:lpstr>Strength Testing</vt:lpstr>
      <vt:lpstr>Strength Testing: Supraspinatus</vt:lpstr>
      <vt:lpstr>Strength Testing: Teres minor/infraspinatus</vt:lpstr>
      <vt:lpstr>Strength Testing: Subscapularis</vt:lpstr>
      <vt:lpstr>Special Tests</vt:lpstr>
      <vt:lpstr>AC Injury: Cross-Arm Test</vt:lpstr>
      <vt:lpstr>Impingement Tests: Neer’s Test</vt:lpstr>
      <vt:lpstr>Impingement Tests: Hawkins Test</vt:lpstr>
      <vt:lpstr>Other Special Tests: O’Brien’s Test</vt:lpstr>
      <vt:lpstr>Other Special Tests: Speed’s Test</vt:lpstr>
      <vt:lpstr>Other Special Tests: Apprehension Test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Extremity H&amp;P: Shoulder Exam</dc:title>
  <dc:creator>Ted</dc:creator>
  <cp:lastModifiedBy>Ted</cp:lastModifiedBy>
  <cp:revision>1</cp:revision>
  <dcterms:created xsi:type="dcterms:W3CDTF">2006-08-16T00:00:00Z</dcterms:created>
  <dcterms:modified xsi:type="dcterms:W3CDTF">2014-02-27T16:20:58Z</dcterms:modified>
</cp:coreProperties>
</file>